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7475200" cy="9753600"/>
  <p:notesSz cx="17475200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996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TYL-SZARY, MARIAN I Lt Col CAP SER FLWG/A6ITS" userId="c5388810-3a11-4dc0-bd50-54dca62d0f4f" providerId="ADAL" clId="{A1CDEB0A-59F0-4AAE-B3F3-FD440B2DADBB}"/>
    <pc:docChg chg="mod modSld">
      <pc:chgData name="MOTYL-SZARY, MARIAN I Lt Col CAP SER FLWG/A6ITS" userId="c5388810-3a11-4dc0-bd50-54dca62d0f4f" providerId="ADAL" clId="{A1CDEB0A-59F0-4AAE-B3F3-FD440B2DADBB}" dt="2026-01-10T15:47:35.103" v="6" actId="33475"/>
      <pc:docMkLst>
        <pc:docMk/>
      </pc:docMkLst>
      <pc:sldChg chg="modSp mod">
        <pc:chgData name="MOTYL-SZARY, MARIAN I Lt Col CAP SER FLWG/A6ITS" userId="c5388810-3a11-4dc0-bd50-54dca62d0f4f" providerId="ADAL" clId="{A1CDEB0A-59F0-4AAE-B3F3-FD440B2DADBB}" dt="2026-01-10T15:39:32.462" v="2" actId="20577"/>
        <pc:sldMkLst>
          <pc:docMk/>
          <pc:sldMk cId="0" sldId="256"/>
        </pc:sldMkLst>
        <pc:spChg chg="mod">
          <ac:chgData name="MOTYL-SZARY, MARIAN I Lt Col CAP SER FLWG/A6ITS" userId="c5388810-3a11-4dc0-bd50-54dca62d0f4f" providerId="ADAL" clId="{A1CDEB0A-59F0-4AAE-B3F3-FD440B2DADBB}" dt="2026-01-10T15:39:32.462" v="2" actId="20577"/>
          <ac:spMkLst>
            <pc:docMk/>
            <pc:sldMk cId="0" sldId="256"/>
            <ac:spMk id="34" creationId="{00000000-0000-0000-0000-000000000000}"/>
          </ac:spMkLst>
        </pc:spChg>
      </pc:sldChg>
      <pc:sldChg chg="modSp mod">
        <pc:chgData name="MOTYL-SZARY, MARIAN I Lt Col CAP SER FLWG/A6ITS" userId="c5388810-3a11-4dc0-bd50-54dca62d0f4f" providerId="ADAL" clId="{A1CDEB0A-59F0-4AAE-B3F3-FD440B2DADBB}" dt="2026-01-10T15:39:52.417" v="3" actId="20577"/>
        <pc:sldMkLst>
          <pc:docMk/>
          <pc:sldMk cId="0" sldId="257"/>
        </pc:sldMkLst>
        <pc:spChg chg="mod">
          <ac:chgData name="MOTYL-SZARY, MARIAN I Lt Col CAP SER FLWG/A6ITS" userId="c5388810-3a11-4dc0-bd50-54dca62d0f4f" providerId="ADAL" clId="{A1CDEB0A-59F0-4AAE-B3F3-FD440B2DADBB}" dt="2026-01-10T15:39:52.417" v="3" actId="20577"/>
          <ac:spMkLst>
            <pc:docMk/>
            <pc:sldMk cId="0" sldId="257"/>
            <ac:spMk id="39" creationId="{00000000-0000-0000-0000-000000000000}"/>
          </ac:spMkLst>
        </pc:spChg>
      </pc:sldChg>
      <pc:sldChg chg="modSp mod">
        <pc:chgData name="MOTYL-SZARY, MARIAN I Lt Col CAP SER FLWG/A6ITS" userId="c5388810-3a11-4dc0-bd50-54dca62d0f4f" providerId="ADAL" clId="{A1CDEB0A-59F0-4AAE-B3F3-FD440B2DADBB}" dt="2026-01-10T15:41:03.912" v="5" actId="20577"/>
        <pc:sldMkLst>
          <pc:docMk/>
          <pc:sldMk cId="0" sldId="262"/>
        </pc:sldMkLst>
        <pc:spChg chg="mod">
          <ac:chgData name="MOTYL-SZARY, MARIAN I Lt Col CAP SER FLWG/A6ITS" userId="c5388810-3a11-4dc0-bd50-54dca62d0f4f" providerId="ADAL" clId="{A1CDEB0A-59F0-4AAE-B3F3-FD440B2DADBB}" dt="2026-01-10T15:41:03.912" v="5" actId="20577"/>
          <ac:spMkLst>
            <pc:docMk/>
            <pc:sldMk cId="0" sldId="262"/>
            <ac:spMk id="1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10640" y="3023616"/>
            <a:ext cx="1485392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621280" y="5462016"/>
            <a:ext cx="1223264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2F2F2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45"/>
              </a:lnSpc>
            </a:pPr>
            <a:r>
              <a:rPr spc="-25" dirty="0">
                <a:solidFill>
                  <a:srgbClr val="343431"/>
                </a:solidFill>
              </a:rPr>
              <a:t>Isl\ </a:t>
            </a:r>
            <a:r>
              <a:rPr spc="-50" dirty="0">
                <a:solidFill>
                  <a:srgbClr val="181818"/>
                </a:solidFill>
              </a:rPr>
              <a:t>N</a:t>
            </a:r>
            <a:r>
              <a:rPr spc="-50" dirty="0">
                <a:solidFill>
                  <a:srgbClr val="343431"/>
                </a:solidFill>
              </a:rPr>
              <a:t>ot </a:t>
            </a:r>
            <a:r>
              <a:rPr spc="-40" dirty="0">
                <a:solidFill>
                  <a:srgbClr val="343431"/>
                </a:solidFill>
              </a:rPr>
              <a:t>eboo</a:t>
            </a:r>
            <a:r>
              <a:rPr spc="-150" dirty="0">
                <a:solidFill>
                  <a:srgbClr val="343431"/>
                </a:solidFill>
              </a:rPr>
              <a:t> </a:t>
            </a:r>
            <a:r>
              <a:rPr spc="-15" dirty="0">
                <a:solidFill>
                  <a:srgbClr val="343431"/>
                </a:solidFill>
              </a:rPr>
              <a:t>kL</a:t>
            </a:r>
            <a:r>
              <a:rPr spc="-15" dirty="0">
                <a:solidFill>
                  <a:srgbClr val="181818"/>
                </a:solidFill>
              </a:rPr>
              <a:t>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500" b="0" i="0">
                <a:solidFill>
                  <a:srgbClr val="31312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101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2F2F2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45"/>
              </a:lnSpc>
            </a:pPr>
            <a:r>
              <a:rPr spc="-25" dirty="0">
                <a:solidFill>
                  <a:srgbClr val="343431"/>
                </a:solidFill>
              </a:rPr>
              <a:t>Isl\ </a:t>
            </a:r>
            <a:r>
              <a:rPr spc="-50" dirty="0">
                <a:solidFill>
                  <a:srgbClr val="181818"/>
                </a:solidFill>
              </a:rPr>
              <a:t>N</a:t>
            </a:r>
            <a:r>
              <a:rPr spc="-50" dirty="0">
                <a:solidFill>
                  <a:srgbClr val="343431"/>
                </a:solidFill>
              </a:rPr>
              <a:t>ot </a:t>
            </a:r>
            <a:r>
              <a:rPr spc="-40" dirty="0">
                <a:solidFill>
                  <a:srgbClr val="343431"/>
                </a:solidFill>
              </a:rPr>
              <a:t>eboo</a:t>
            </a:r>
            <a:r>
              <a:rPr spc="-150" dirty="0">
                <a:solidFill>
                  <a:srgbClr val="343431"/>
                </a:solidFill>
              </a:rPr>
              <a:t> </a:t>
            </a:r>
            <a:r>
              <a:rPr spc="-15" dirty="0">
                <a:solidFill>
                  <a:srgbClr val="343431"/>
                </a:solidFill>
              </a:rPr>
              <a:t>kL</a:t>
            </a:r>
            <a:r>
              <a:rPr spc="-15" dirty="0">
                <a:solidFill>
                  <a:srgbClr val="181818"/>
                </a:solidFill>
              </a:rPr>
              <a:t>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500" b="0" i="0">
                <a:solidFill>
                  <a:srgbClr val="31312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73760" y="2243328"/>
            <a:ext cx="7601712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108780" y="3951188"/>
            <a:ext cx="7448550" cy="4947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rgbClr val="0103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2F2F2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45"/>
              </a:lnSpc>
            </a:pPr>
            <a:r>
              <a:rPr spc="-25" dirty="0">
                <a:solidFill>
                  <a:srgbClr val="343431"/>
                </a:solidFill>
              </a:rPr>
              <a:t>Isl\ </a:t>
            </a:r>
            <a:r>
              <a:rPr spc="-50" dirty="0">
                <a:solidFill>
                  <a:srgbClr val="181818"/>
                </a:solidFill>
              </a:rPr>
              <a:t>N</a:t>
            </a:r>
            <a:r>
              <a:rPr spc="-50" dirty="0">
                <a:solidFill>
                  <a:srgbClr val="343431"/>
                </a:solidFill>
              </a:rPr>
              <a:t>ot </a:t>
            </a:r>
            <a:r>
              <a:rPr spc="-40" dirty="0">
                <a:solidFill>
                  <a:srgbClr val="343431"/>
                </a:solidFill>
              </a:rPr>
              <a:t>eboo</a:t>
            </a:r>
            <a:r>
              <a:rPr spc="-150" dirty="0">
                <a:solidFill>
                  <a:srgbClr val="343431"/>
                </a:solidFill>
              </a:rPr>
              <a:t> </a:t>
            </a:r>
            <a:r>
              <a:rPr spc="-15" dirty="0">
                <a:solidFill>
                  <a:srgbClr val="343431"/>
                </a:solidFill>
              </a:rPr>
              <a:t>kL</a:t>
            </a:r>
            <a:r>
              <a:rPr spc="-15" dirty="0">
                <a:solidFill>
                  <a:srgbClr val="181818"/>
                </a:solidFill>
              </a:rPr>
              <a:t>M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500" b="0" i="0">
                <a:solidFill>
                  <a:srgbClr val="31312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2F2F2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45"/>
              </a:lnSpc>
            </a:pPr>
            <a:r>
              <a:rPr spc="-25" dirty="0">
                <a:solidFill>
                  <a:srgbClr val="343431"/>
                </a:solidFill>
              </a:rPr>
              <a:t>Isl\ </a:t>
            </a:r>
            <a:r>
              <a:rPr spc="-50" dirty="0">
                <a:solidFill>
                  <a:srgbClr val="181818"/>
                </a:solidFill>
              </a:rPr>
              <a:t>N</a:t>
            </a:r>
            <a:r>
              <a:rPr spc="-50" dirty="0">
                <a:solidFill>
                  <a:srgbClr val="343431"/>
                </a:solidFill>
              </a:rPr>
              <a:t>ot </a:t>
            </a:r>
            <a:r>
              <a:rPr spc="-40" dirty="0">
                <a:solidFill>
                  <a:srgbClr val="343431"/>
                </a:solidFill>
              </a:rPr>
              <a:t>eboo</a:t>
            </a:r>
            <a:r>
              <a:rPr spc="-150" dirty="0">
                <a:solidFill>
                  <a:srgbClr val="343431"/>
                </a:solidFill>
              </a:rPr>
              <a:t> </a:t>
            </a:r>
            <a:r>
              <a:rPr spc="-15" dirty="0">
                <a:solidFill>
                  <a:srgbClr val="343431"/>
                </a:solidFill>
              </a:rPr>
              <a:t>kL</a:t>
            </a:r>
            <a:r>
              <a:rPr spc="-15" dirty="0">
                <a:solidFill>
                  <a:srgbClr val="181818"/>
                </a:solidFill>
              </a:rPr>
              <a:t>M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2F2F2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45"/>
              </a:lnSpc>
            </a:pPr>
            <a:r>
              <a:rPr spc="-25" dirty="0">
                <a:solidFill>
                  <a:srgbClr val="343431"/>
                </a:solidFill>
              </a:rPr>
              <a:t>Isl\ </a:t>
            </a:r>
            <a:r>
              <a:rPr spc="-50" dirty="0">
                <a:solidFill>
                  <a:srgbClr val="181818"/>
                </a:solidFill>
              </a:rPr>
              <a:t>N</a:t>
            </a:r>
            <a:r>
              <a:rPr spc="-50" dirty="0">
                <a:solidFill>
                  <a:srgbClr val="343431"/>
                </a:solidFill>
              </a:rPr>
              <a:t>ot </a:t>
            </a:r>
            <a:r>
              <a:rPr spc="-40" dirty="0">
                <a:solidFill>
                  <a:srgbClr val="343431"/>
                </a:solidFill>
              </a:rPr>
              <a:t>eboo</a:t>
            </a:r>
            <a:r>
              <a:rPr spc="-150" dirty="0">
                <a:solidFill>
                  <a:srgbClr val="343431"/>
                </a:solidFill>
              </a:rPr>
              <a:t> </a:t>
            </a:r>
            <a:r>
              <a:rPr spc="-15" dirty="0">
                <a:solidFill>
                  <a:srgbClr val="343431"/>
                </a:solidFill>
              </a:rPr>
              <a:t>kL</a:t>
            </a:r>
            <a:r>
              <a:rPr spc="-15" dirty="0">
                <a:solidFill>
                  <a:srgbClr val="181818"/>
                </a:solidFill>
              </a:rPr>
              <a:t>M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98547" y="446882"/>
            <a:ext cx="330200" cy="1021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0" b="0" i="0">
                <a:solidFill>
                  <a:srgbClr val="31312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0870" y="2732021"/>
            <a:ext cx="15453459" cy="5568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1010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6147783" y="9501033"/>
            <a:ext cx="1242059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2F2F2B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45"/>
              </a:lnSpc>
            </a:pPr>
            <a:r>
              <a:rPr spc="-25" dirty="0">
                <a:solidFill>
                  <a:srgbClr val="343431"/>
                </a:solidFill>
              </a:rPr>
              <a:t>Isl\ </a:t>
            </a:r>
            <a:r>
              <a:rPr spc="-50" dirty="0">
                <a:solidFill>
                  <a:srgbClr val="181818"/>
                </a:solidFill>
              </a:rPr>
              <a:t>N</a:t>
            </a:r>
            <a:r>
              <a:rPr spc="-50" dirty="0">
                <a:solidFill>
                  <a:srgbClr val="343431"/>
                </a:solidFill>
              </a:rPr>
              <a:t>ot </a:t>
            </a:r>
            <a:r>
              <a:rPr spc="-40" dirty="0">
                <a:solidFill>
                  <a:srgbClr val="343431"/>
                </a:solidFill>
              </a:rPr>
              <a:t>eboo</a:t>
            </a:r>
            <a:r>
              <a:rPr spc="-150" dirty="0">
                <a:solidFill>
                  <a:srgbClr val="343431"/>
                </a:solidFill>
              </a:rPr>
              <a:t> </a:t>
            </a:r>
            <a:r>
              <a:rPr spc="-15" dirty="0">
                <a:solidFill>
                  <a:srgbClr val="343431"/>
                </a:solidFill>
              </a:rPr>
              <a:t>kL</a:t>
            </a:r>
            <a:r>
              <a:rPr spc="-15" dirty="0">
                <a:solidFill>
                  <a:srgbClr val="181818"/>
                </a:solidFill>
              </a:rPr>
              <a:t>M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73760" y="9070848"/>
            <a:ext cx="401929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582144" y="9070848"/>
            <a:ext cx="401929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g"/><Relationship Id="rId3" Type="http://schemas.openxmlformats.org/officeDocument/2006/relationships/image" Target="../media/image24.jpg"/><Relationship Id="rId7" Type="http://schemas.openxmlformats.org/officeDocument/2006/relationships/image" Target="../media/image28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g"/><Relationship Id="rId5" Type="http://schemas.openxmlformats.org/officeDocument/2006/relationships/image" Target="../media/image26.jpg"/><Relationship Id="rId4" Type="http://schemas.openxmlformats.org/officeDocument/2006/relationships/image" Target="../media/image25.jpg"/><Relationship Id="rId9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g"/><Relationship Id="rId5" Type="http://schemas.openxmlformats.org/officeDocument/2006/relationships/image" Target="../media/image34.jpg"/><Relationship Id="rId4" Type="http://schemas.openxmlformats.org/officeDocument/2006/relationships/image" Target="../media/image33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jpg"/><Relationship Id="rId13" Type="http://schemas.openxmlformats.org/officeDocument/2006/relationships/image" Target="../media/image47.jpg"/><Relationship Id="rId3" Type="http://schemas.openxmlformats.org/officeDocument/2006/relationships/image" Target="../media/image37.jpg"/><Relationship Id="rId7" Type="http://schemas.openxmlformats.org/officeDocument/2006/relationships/image" Target="../media/image41.jpg"/><Relationship Id="rId12" Type="http://schemas.openxmlformats.org/officeDocument/2006/relationships/image" Target="../media/image46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jpg"/><Relationship Id="rId11" Type="http://schemas.openxmlformats.org/officeDocument/2006/relationships/image" Target="../media/image45.jpg"/><Relationship Id="rId5" Type="http://schemas.openxmlformats.org/officeDocument/2006/relationships/image" Target="../media/image39.jpg"/><Relationship Id="rId10" Type="http://schemas.openxmlformats.org/officeDocument/2006/relationships/image" Target="../media/image44.jpg"/><Relationship Id="rId4" Type="http://schemas.openxmlformats.org/officeDocument/2006/relationships/image" Target="../media/image38.jpg"/><Relationship Id="rId9" Type="http://schemas.openxmlformats.org/officeDocument/2006/relationships/image" Target="../media/image43.jpg"/><Relationship Id="rId14" Type="http://schemas.openxmlformats.org/officeDocument/2006/relationships/image" Target="../media/image4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21910" y="3829843"/>
            <a:ext cx="4483395" cy="4570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18573" y="3702182"/>
            <a:ext cx="7285517" cy="46724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170885" y="4391552"/>
            <a:ext cx="0" cy="1104265"/>
          </a:xfrm>
          <a:custGeom>
            <a:avLst/>
            <a:gdLst/>
            <a:ahLst/>
            <a:cxnLst/>
            <a:rect l="l" t="t" r="r" b="b"/>
            <a:pathLst>
              <a:path h="1104264">
                <a:moveTo>
                  <a:pt x="0" y="0"/>
                </a:moveTo>
                <a:lnTo>
                  <a:pt x="0" y="1104271"/>
                </a:lnTo>
              </a:path>
            </a:pathLst>
          </a:custGeom>
          <a:ln w="891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170885" y="5585186"/>
            <a:ext cx="0" cy="179070"/>
          </a:xfrm>
          <a:custGeom>
            <a:avLst/>
            <a:gdLst/>
            <a:ahLst/>
            <a:cxnLst/>
            <a:rect l="l" t="t" r="r" b="b"/>
            <a:pathLst>
              <a:path h="179070">
                <a:moveTo>
                  <a:pt x="0" y="0"/>
                </a:moveTo>
                <a:lnTo>
                  <a:pt x="0" y="178725"/>
                </a:lnTo>
              </a:path>
            </a:pathLst>
          </a:custGeom>
          <a:ln w="891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170885" y="5853276"/>
            <a:ext cx="0" cy="517525"/>
          </a:xfrm>
          <a:custGeom>
            <a:avLst/>
            <a:gdLst/>
            <a:ahLst/>
            <a:cxnLst/>
            <a:rect l="l" t="t" r="r" b="b"/>
            <a:pathLst>
              <a:path h="517525">
                <a:moveTo>
                  <a:pt x="0" y="0"/>
                </a:moveTo>
                <a:lnTo>
                  <a:pt x="0" y="517028"/>
                </a:lnTo>
              </a:path>
            </a:pathLst>
          </a:custGeom>
          <a:ln w="891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170885" y="6446901"/>
            <a:ext cx="0" cy="172720"/>
          </a:xfrm>
          <a:custGeom>
            <a:avLst/>
            <a:gdLst/>
            <a:ahLst/>
            <a:cxnLst/>
            <a:rect l="l" t="t" r="r" b="b"/>
            <a:pathLst>
              <a:path h="172720">
                <a:moveTo>
                  <a:pt x="0" y="0"/>
                </a:moveTo>
                <a:lnTo>
                  <a:pt x="0" y="172342"/>
                </a:lnTo>
              </a:path>
            </a:pathLst>
          </a:custGeom>
          <a:ln w="891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170885" y="6708607"/>
            <a:ext cx="0" cy="1155700"/>
          </a:xfrm>
          <a:custGeom>
            <a:avLst/>
            <a:gdLst/>
            <a:ahLst/>
            <a:cxnLst/>
            <a:rect l="l" t="t" r="r" b="b"/>
            <a:pathLst>
              <a:path h="1155700">
                <a:moveTo>
                  <a:pt x="0" y="0"/>
                </a:moveTo>
                <a:lnTo>
                  <a:pt x="0" y="1155335"/>
                </a:lnTo>
              </a:path>
            </a:pathLst>
          </a:custGeom>
          <a:ln w="891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74676" y="6616052"/>
            <a:ext cx="76835" cy="0"/>
          </a:xfrm>
          <a:custGeom>
            <a:avLst/>
            <a:gdLst/>
            <a:ahLst/>
            <a:cxnLst/>
            <a:rect l="l" t="t" r="r" b="b"/>
            <a:pathLst>
              <a:path w="76834">
                <a:moveTo>
                  <a:pt x="0" y="0"/>
                </a:moveTo>
                <a:lnTo>
                  <a:pt x="76421" y="0"/>
                </a:lnTo>
              </a:path>
            </a:pathLst>
          </a:custGeom>
          <a:ln w="764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412887" y="6708607"/>
            <a:ext cx="0" cy="900430"/>
          </a:xfrm>
          <a:custGeom>
            <a:avLst/>
            <a:gdLst/>
            <a:ahLst/>
            <a:cxnLst/>
            <a:rect l="l" t="t" r="r" b="b"/>
            <a:pathLst>
              <a:path h="900429">
                <a:moveTo>
                  <a:pt x="0" y="0"/>
                </a:moveTo>
                <a:lnTo>
                  <a:pt x="0" y="900012"/>
                </a:lnTo>
              </a:path>
            </a:pathLst>
          </a:custGeom>
          <a:ln w="764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12887" y="5853276"/>
            <a:ext cx="0" cy="517525"/>
          </a:xfrm>
          <a:custGeom>
            <a:avLst/>
            <a:gdLst/>
            <a:ahLst/>
            <a:cxnLst/>
            <a:rect l="l" t="t" r="r" b="b"/>
            <a:pathLst>
              <a:path h="517525">
                <a:moveTo>
                  <a:pt x="0" y="0"/>
                </a:moveTo>
                <a:lnTo>
                  <a:pt x="0" y="517028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68307" y="6453284"/>
            <a:ext cx="89535" cy="0"/>
          </a:xfrm>
          <a:custGeom>
            <a:avLst/>
            <a:gdLst/>
            <a:ahLst/>
            <a:cxnLst/>
            <a:rect l="l" t="t" r="r" b="b"/>
            <a:pathLst>
              <a:path w="89534">
                <a:moveTo>
                  <a:pt x="0" y="0"/>
                </a:moveTo>
                <a:lnTo>
                  <a:pt x="89158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412887" y="4621343"/>
            <a:ext cx="0" cy="875030"/>
          </a:xfrm>
          <a:custGeom>
            <a:avLst/>
            <a:gdLst/>
            <a:ahLst/>
            <a:cxnLst/>
            <a:rect l="l" t="t" r="r" b="b"/>
            <a:pathLst>
              <a:path h="875029">
                <a:moveTo>
                  <a:pt x="0" y="0"/>
                </a:moveTo>
                <a:lnTo>
                  <a:pt x="0" y="874480"/>
                </a:lnTo>
              </a:path>
            </a:pathLst>
          </a:custGeom>
          <a:ln w="319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374676" y="5601144"/>
            <a:ext cx="76835" cy="0"/>
          </a:xfrm>
          <a:custGeom>
            <a:avLst/>
            <a:gdLst/>
            <a:ahLst/>
            <a:cxnLst/>
            <a:rect l="l" t="t" r="r" b="b"/>
            <a:pathLst>
              <a:path w="76834">
                <a:moveTo>
                  <a:pt x="0" y="0"/>
                </a:moveTo>
                <a:lnTo>
                  <a:pt x="76421" y="0"/>
                </a:lnTo>
              </a:path>
            </a:pathLst>
          </a:custGeom>
          <a:ln w="319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654888" y="6689458"/>
            <a:ext cx="0" cy="689610"/>
          </a:xfrm>
          <a:custGeom>
            <a:avLst/>
            <a:gdLst/>
            <a:ahLst/>
            <a:cxnLst/>
            <a:rect l="l" t="t" r="r" b="b"/>
            <a:pathLst>
              <a:path h="689609">
                <a:moveTo>
                  <a:pt x="0" y="0"/>
                </a:moveTo>
                <a:lnTo>
                  <a:pt x="0" y="689371"/>
                </a:lnTo>
              </a:path>
            </a:pathLst>
          </a:custGeom>
          <a:ln w="764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654888" y="4851133"/>
            <a:ext cx="0" cy="766445"/>
          </a:xfrm>
          <a:custGeom>
            <a:avLst/>
            <a:gdLst/>
            <a:ahLst/>
            <a:cxnLst/>
            <a:rect l="l" t="t" r="r" b="b"/>
            <a:pathLst>
              <a:path h="766445">
                <a:moveTo>
                  <a:pt x="0" y="765968"/>
                </a:moveTo>
                <a:lnTo>
                  <a:pt x="0" y="0"/>
                </a:lnTo>
              </a:path>
            </a:pathLst>
          </a:custGeom>
          <a:ln w="636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687186" y="3880907"/>
            <a:ext cx="3031490" cy="0"/>
          </a:xfrm>
          <a:custGeom>
            <a:avLst/>
            <a:gdLst/>
            <a:ahLst/>
            <a:cxnLst/>
            <a:rect l="l" t="t" r="r" b="b"/>
            <a:pathLst>
              <a:path w="3031490">
                <a:moveTo>
                  <a:pt x="0" y="0"/>
                </a:moveTo>
                <a:lnTo>
                  <a:pt x="3031386" y="0"/>
                </a:lnTo>
              </a:path>
            </a:pathLst>
          </a:custGeom>
          <a:ln w="76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05305" y="4136230"/>
            <a:ext cx="713740" cy="0"/>
          </a:xfrm>
          <a:custGeom>
            <a:avLst/>
            <a:gdLst/>
            <a:ahLst/>
            <a:cxnLst/>
            <a:rect l="l" t="t" r="r" b="b"/>
            <a:pathLst>
              <a:path w="713740">
                <a:moveTo>
                  <a:pt x="0" y="0"/>
                </a:moveTo>
                <a:lnTo>
                  <a:pt x="713267" y="0"/>
                </a:lnTo>
              </a:path>
            </a:pathLst>
          </a:custGeom>
          <a:ln w="76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58148" y="4404318"/>
            <a:ext cx="560705" cy="0"/>
          </a:xfrm>
          <a:custGeom>
            <a:avLst/>
            <a:gdLst/>
            <a:ahLst/>
            <a:cxnLst/>
            <a:rect l="l" t="t" r="r" b="b"/>
            <a:pathLst>
              <a:path w="560704">
                <a:moveTo>
                  <a:pt x="0" y="0"/>
                </a:moveTo>
                <a:lnTo>
                  <a:pt x="560424" y="0"/>
                </a:lnTo>
              </a:path>
            </a:pathLst>
          </a:custGeom>
          <a:ln w="63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005305" y="5540505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4">
                <a:moveTo>
                  <a:pt x="0" y="0"/>
                </a:moveTo>
                <a:lnTo>
                  <a:pt x="458529" y="0"/>
                </a:lnTo>
              </a:path>
            </a:pathLst>
          </a:custGeom>
          <a:ln w="89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005305" y="5808594"/>
            <a:ext cx="713740" cy="0"/>
          </a:xfrm>
          <a:custGeom>
            <a:avLst/>
            <a:gdLst/>
            <a:ahLst/>
            <a:cxnLst/>
            <a:rect l="l" t="t" r="r" b="b"/>
            <a:pathLst>
              <a:path w="713740">
                <a:moveTo>
                  <a:pt x="0" y="0"/>
                </a:moveTo>
                <a:lnTo>
                  <a:pt x="713267" y="0"/>
                </a:lnTo>
              </a:path>
            </a:pathLst>
          </a:custGeom>
          <a:ln w="89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005305" y="6408603"/>
            <a:ext cx="1706880" cy="0"/>
          </a:xfrm>
          <a:custGeom>
            <a:avLst/>
            <a:gdLst/>
            <a:ahLst/>
            <a:cxnLst/>
            <a:rect l="l" t="t" r="r" b="b"/>
            <a:pathLst>
              <a:path w="1706879">
                <a:moveTo>
                  <a:pt x="0" y="0"/>
                </a:moveTo>
                <a:lnTo>
                  <a:pt x="1706747" y="0"/>
                </a:lnTo>
              </a:path>
            </a:pathLst>
          </a:custGeom>
          <a:ln w="76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616677" y="6651159"/>
            <a:ext cx="1146810" cy="0"/>
          </a:xfrm>
          <a:custGeom>
            <a:avLst/>
            <a:gdLst/>
            <a:ahLst/>
            <a:cxnLst/>
            <a:rect l="l" t="t" r="r" b="b"/>
            <a:pathLst>
              <a:path w="1146809">
                <a:moveTo>
                  <a:pt x="0" y="0"/>
                </a:moveTo>
                <a:lnTo>
                  <a:pt x="1146322" y="0"/>
                </a:lnTo>
              </a:path>
            </a:pathLst>
          </a:custGeom>
          <a:ln w="76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005305" y="6663925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4">
                <a:moveTo>
                  <a:pt x="0" y="0"/>
                </a:moveTo>
                <a:lnTo>
                  <a:pt x="458529" y="0"/>
                </a:lnTo>
              </a:path>
            </a:pathLst>
          </a:custGeom>
          <a:ln w="893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151628" y="6906483"/>
            <a:ext cx="815340" cy="0"/>
          </a:xfrm>
          <a:custGeom>
            <a:avLst/>
            <a:gdLst/>
            <a:ahLst/>
            <a:cxnLst/>
            <a:rect l="l" t="t" r="r" b="b"/>
            <a:pathLst>
              <a:path w="815340">
                <a:moveTo>
                  <a:pt x="0" y="0"/>
                </a:moveTo>
                <a:lnTo>
                  <a:pt x="815162" y="0"/>
                </a:lnTo>
              </a:path>
            </a:pathLst>
          </a:custGeom>
          <a:ln w="76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387413" y="7557555"/>
            <a:ext cx="459105" cy="0"/>
          </a:xfrm>
          <a:custGeom>
            <a:avLst/>
            <a:gdLst/>
            <a:ahLst/>
            <a:cxnLst/>
            <a:rect l="l" t="t" r="r" b="b"/>
            <a:pathLst>
              <a:path w="459104">
                <a:moveTo>
                  <a:pt x="0" y="0"/>
                </a:moveTo>
                <a:lnTo>
                  <a:pt x="458529" y="0"/>
                </a:lnTo>
              </a:path>
            </a:pathLst>
          </a:custGeom>
          <a:ln w="76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158148" y="7812878"/>
            <a:ext cx="688340" cy="0"/>
          </a:xfrm>
          <a:custGeom>
            <a:avLst/>
            <a:gdLst/>
            <a:ahLst/>
            <a:cxnLst/>
            <a:rect l="l" t="t" r="r" b="b"/>
            <a:pathLst>
              <a:path w="688340">
                <a:moveTo>
                  <a:pt x="0" y="0"/>
                </a:moveTo>
                <a:lnTo>
                  <a:pt x="687793" y="0"/>
                </a:lnTo>
              </a:path>
            </a:pathLst>
          </a:custGeom>
          <a:ln w="76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005305" y="8080967"/>
            <a:ext cx="840740" cy="0"/>
          </a:xfrm>
          <a:custGeom>
            <a:avLst/>
            <a:gdLst/>
            <a:ahLst/>
            <a:cxnLst/>
            <a:rect l="l" t="t" r="r" b="b"/>
            <a:pathLst>
              <a:path w="840740">
                <a:moveTo>
                  <a:pt x="0" y="0"/>
                </a:moveTo>
                <a:lnTo>
                  <a:pt x="840636" y="0"/>
                </a:lnTo>
              </a:path>
            </a:pathLst>
          </a:custGeom>
          <a:ln w="76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687186" y="8323524"/>
            <a:ext cx="4152265" cy="0"/>
          </a:xfrm>
          <a:custGeom>
            <a:avLst/>
            <a:gdLst/>
            <a:ahLst/>
            <a:cxnLst/>
            <a:rect l="l" t="t" r="r" b="b"/>
            <a:pathLst>
              <a:path w="4152265">
                <a:moveTo>
                  <a:pt x="0" y="0"/>
                </a:moveTo>
                <a:lnTo>
                  <a:pt x="4152235" y="0"/>
                </a:lnTo>
              </a:path>
            </a:pathLst>
          </a:custGeom>
          <a:ln w="765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4235560" y="727736"/>
            <a:ext cx="9022080" cy="1733550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 marR="5080" indent="1136015">
              <a:lnSpc>
                <a:spcPts val="6330"/>
              </a:lnSpc>
              <a:spcBef>
                <a:spcPts val="965"/>
              </a:spcBef>
            </a:pPr>
            <a:r>
              <a:rPr sz="5900" b="1" spc="-290" dirty="0">
                <a:solidFill>
                  <a:srgbClr val="070705"/>
                </a:solidFill>
                <a:latin typeface="Times New Roman"/>
                <a:cs typeface="Times New Roman"/>
              </a:rPr>
              <a:t>Beyond </a:t>
            </a:r>
            <a:r>
              <a:rPr sz="5900" b="1" spc="-100" dirty="0">
                <a:solidFill>
                  <a:srgbClr val="070705"/>
                </a:solidFill>
                <a:latin typeface="Times New Roman"/>
                <a:cs typeface="Times New Roman"/>
              </a:rPr>
              <a:t>the </a:t>
            </a:r>
            <a:r>
              <a:rPr sz="5900" b="1" spc="-315" dirty="0">
                <a:solidFill>
                  <a:srgbClr val="070705"/>
                </a:solidFill>
                <a:latin typeface="Times New Roman"/>
                <a:cs typeface="Times New Roman"/>
              </a:rPr>
              <a:t>Calculator:  </a:t>
            </a:r>
            <a:r>
              <a:rPr sz="5900" b="1" spc="-260" dirty="0">
                <a:solidFill>
                  <a:srgbClr val="070705"/>
                </a:solidFill>
                <a:latin typeface="Times New Roman"/>
                <a:cs typeface="Times New Roman"/>
              </a:rPr>
              <a:t>Architecting </a:t>
            </a:r>
            <a:r>
              <a:rPr sz="5900" b="1" spc="-100" dirty="0">
                <a:solidFill>
                  <a:srgbClr val="070705"/>
                </a:solidFill>
                <a:latin typeface="Times New Roman"/>
                <a:cs typeface="Times New Roman"/>
              </a:rPr>
              <a:t>the </a:t>
            </a:r>
            <a:r>
              <a:rPr sz="5900" b="1" spc="-320" dirty="0">
                <a:solidFill>
                  <a:srgbClr val="070705"/>
                </a:solidFill>
                <a:latin typeface="Times New Roman"/>
                <a:cs typeface="Times New Roman"/>
              </a:rPr>
              <a:t>General</a:t>
            </a:r>
            <a:r>
              <a:rPr sz="5900" b="1" spc="-710" dirty="0">
                <a:solidFill>
                  <a:srgbClr val="070705"/>
                </a:solidFill>
                <a:latin typeface="Times New Roman"/>
                <a:cs typeface="Times New Roman"/>
              </a:rPr>
              <a:t> </a:t>
            </a:r>
            <a:r>
              <a:rPr sz="5900" b="1" spc="-409" dirty="0">
                <a:solidFill>
                  <a:srgbClr val="070705"/>
                </a:solidFill>
                <a:latin typeface="Times New Roman"/>
                <a:cs typeface="Times New Roman"/>
              </a:rPr>
              <a:t>Mind</a:t>
            </a:r>
            <a:endParaRPr sz="59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915116" y="2687339"/>
            <a:ext cx="968248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25" dirty="0">
                <a:solidFill>
                  <a:srgbClr val="232321"/>
                </a:solidFill>
                <a:latin typeface="Arial"/>
                <a:cs typeface="Arial"/>
              </a:rPr>
              <a:t>Understanding</a:t>
            </a:r>
            <a:r>
              <a:rPr sz="2050" spc="145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2050" spc="75" dirty="0">
                <a:solidFill>
                  <a:srgbClr val="232321"/>
                </a:solidFill>
                <a:latin typeface="Arial"/>
                <a:cs typeface="Arial"/>
              </a:rPr>
              <a:t>the</a:t>
            </a:r>
            <a:r>
              <a:rPr sz="2050" spc="-190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2050" spc="45" dirty="0">
                <a:solidFill>
                  <a:srgbClr val="232321"/>
                </a:solidFill>
                <a:latin typeface="Arial"/>
                <a:cs typeface="Arial"/>
              </a:rPr>
              <a:t>cognitive</a:t>
            </a:r>
            <a:r>
              <a:rPr sz="2050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2050" spc="65" dirty="0">
                <a:solidFill>
                  <a:srgbClr val="232321"/>
                </a:solidFill>
                <a:latin typeface="Arial"/>
                <a:cs typeface="Arial"/>
              </a:rPr>
              <a:t>leap</a:t>
            </a:r>
            <a:r>
              <a:rPr sz="2050" spc="-95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232321"/>
                </a:solidFill>
                <a:latin typeface="Arial"/>
                <a:cs typeface="Arial"/>
              </a:rPr>
              <a:t>from</a:t>
            </a:r>
            <a:r>
              <a:rPr sz="2050" spc="-185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232321"/>
                </a:solidFill>
                <a:latin typeface="Arial"/>
                <a:cs typeface="Arial"/>
              </a:rPr>
              <a:t>Narrow</a:t>
            </a:r>
            <a:r>
              <a:rPr sz="2050" spc="35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232321"/>
                </a:solidFill>
                <a:latin typeface="Arial"/>
                <a:cs typeface="Arial"/>
              </a:rPr>
              <a:t>A</a:t>
            </a:r>
            <a:r>
              <a:rPr sz="2050" spc="15" dirty="0">
                <a:solidFill>
                  <a:srgbClr val="070705"/>
                </a:solidFill>
                <a:latin typeface="Arial"/>
                <a:cs typeface="Arial"/>
              </a:rPr>
              <a:t>l</a:t>
            </a:r>
            <a:r>
              <a:rPr sz="2050" spc="50" dirty="0">
                <a:solidFill>
                  <a:srgbClr val="070705"/>
                </a:solidFill>
                <a:latin typeface="Arial"/>
                <a:cs typeface="Arial"/>
              </a:rPr>
              <a:t> </a:t>
            </a:r>
            <a:r>
              <a:rPr sz="2050" spc="60" dirty="0">
                <a:solidFill>
                  <a:srgbClr val="232321"/>
                </a:solidFill>
                <a:latin typeface="Arial"/>
                <a:cs typeface="Arial"/>
              </a:rPr>
              <a:t>to</a:t>
            </a:r>
            <a:r>
              <a:rPr sz="2050" spc="55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232321"/>
                </a:solidFill>
                <a:latin typeface="Arial"/>
                <a:cs typeface="Arial"/>
              </a:rPr>
              <a:t>Artificial</a:t>
            </a:r>
            <a:r>
              <a:rPr sz="2050" spc="-90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232321"/>
                </a:solidFill>
                <a:latin typeface="Arial"/>
                <a:cs typeface="Arial"/>
              </a:rPr>
              <a:t>General</a:t>
            </a:r>
            <a:r>
              <a:rPr sz="2050" spc="-70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232321"/>
                </a:solidFill>
                <a:latin typeface="Arial"/>
                <a:cs typeface="Arial"/>
              </a:rPr>
              <a:t>Intelligence.</a:t>
            </a:r>
            <a:endParaRPr sz="20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701097" y="6121433"/>
            <a:ext cx="262890" cy="554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50" u="heavy" spc="-400" dirty="0">
                <a:solidFill>
                  <a:srgbClr val="D3B69C"/>
                </a:solidFill>
                <a:uFill>
                  <a:solidFill>
                    <a:srgbClr val="D3B69C"/>
                  </a:solidFill>
                </a:uFill>
                <a:latin typeface="Times New Roman"/>
                <a:cs typeface="Times New Roman"/>
              </a:rPr>
              <a:t>,,,.</a:t>
            </a:r>
            <a:endParaRPr sz="34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447111" y="6581014"/>
            <a:ext cx="100965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i="1" u="heavy" spc="-295" dirty="0">
                <a:solidFill>
                  <a:srgbClr val="B5957E"/>
                </a:solidFill>
                <a:uFill>
                  <a:solidFill>
                    <a:srgbClr val="B5957E"/>
                  </a:solidFill>
                </a:uFill>
                <a:latin typeface="Arial"/>
                <a:cs typeface="Arial"/>
              </a:rPr>
              <a:t>A</a:t>
            </a:r>
            <a:r>
              <a:rPr sz="950" i="1" u="heavy" spc="-20" dirty="0">
                <a:solidFill>
                  <a:srgbClr val="B5957E"/>
                </a:solidFill>
                <a:uFill>
                  <a:solidFill>
                    <a:srgbClr val="B5957E"/>
                  </a:solidFill>
                </a:uFill>
                <a:latin typeface="Arial"/>
                <a:cs typeface="Arial"/>
              </a:rPr>
              <a:t> </a:t>
            </a:r>
            <a:endParaRPr sz="95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703993" y="9070413"/>
            <a:ext cx="4091940" cy="26738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19075" algn="l"/>
              </a:tabLst>
            </a:pPr>
            <a:r>
              <a:rPr sz="1650" i="1" spc="-505" dirty="0">
                <a:solidFill>
                  <a:srgbClr val="232321"/>
                </a:solidFill>
                <a:latin typeface="Arial"/>
                <a:cs typeface="Arial"/>
              </a:rPr>
              <a:t>A	</a:t>
            </a:r>
            <a:r>
              <a:rPr sz="1650" i="1" spc="70" dirty="0">
                <a:solidFill>
                  <a:srgbClr val="232321"/>
                </a:solidFill>
                <a:latin typeface="Arial"/>
                <a:cs typeface="Arial"/>
              </a:rPr>
              <a:t>guide </a:t>
            </a:r>
            <a:r>
              <a:rPr sz="1650" i="1" spc="60" dirty="0">
                <a:solidFill>
                  <a:srgbClr val="232321"/>
                </a:solidFill>
                <a:latin typeface="Arial"/>
                <a:cs typeface="Arial"/>
              </a:rPr>
              <a:t>to </a:t>
            </a:r>
            <a:r>
              <a:rPr sz="1650" i="1" spc="35" dirty="0">
                <a:solidFill>
                  <a:srgbClr val="232321"/>
                </a:solidFill>
                <a:latin typeface="Arial"/>
                <a:cs typeface="Arial"/>
              </a:rPr>
              <a:t>understanding </a:t>
            </a:r>
            <a:r>
              <a:rPr sz="1650" i="1" spc="90" dirty="0">
                <a:solidFill>
                  <a:srgbClr val="232321"/>
                </a:solidFill>
                <a:latin typeface="Arial"/>
                <a:cs typeface="Arial"/>
              </a:rPr>
              <a:t>how </a:t>
            </a:r>
            <a:r>
              <a:rPr sz="1650" i="1" spc="-20" dirty="0">
                <a:solidFill>
                  <a:srgbClr val="232321"/>
                </a:solidFill>
                <a:latin typeface="Arial"/>
                <a:cs typeface="Arial"/>
              </a:rPr>
              <a:t>AG</a:t>
            </a:r>
            <a:r>
              <a:rPr lang="en-US" sz="1650" i="1" spc="-20" dirty="0">
                <a:solidFill>
                  <a:srgbClr val="232321"/>
                </a:solidFill>
                <a:latin typeface="Arial"/>
                <a:cs typeface="Arial"/>
              </a:rPr>
              <a:t>I </a:t>
            </a:r>
            <a:r>
              <a:rPr sz="1650" i="1" spc="-185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1650" i="1" spc="20" dirty="0">
                <a:solidFill>
                  <a:srgbClr val="232321"/>
                </a:solidFill>
                <a:latin typeface="Arial"/>
                <a:cs typeface="Arial"/>
              </a:rPr>
              <a:t>thinks.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6147783" y="9485312"/>
            <a:ext cx="1256030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spc="-25" dirty="0">
                <a:solidFill>
                  <a:srgbClr val="232321"/>
                </a:solidFill>
                <a:latin typeface="Arial"/>
                <a:cs typeface="Arial"/>
              </a:rPr>
              <a:t>Isl\</a:t>
            </a:r>
            <a:r>
              <a:rPr sz="1300" spc="-55" dirty="0">
                <a:solidFill>
                  <a:srgbClr val="232321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232321"/>
                </a:solidFill>
                <a:latin typeface="Arial"/>
                <a:cs typeface="Arial"/>
              </a:rPr>
              <a:t>NotebookLM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13948" y="1378744"/>
            <a:ext cx="8661251" cy="79916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5054" y="663907"/>
            <a:ext cx="12292965" cy="1128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200" spc="125" dirty="0">
                <a:solidFill>
                  <a:srgbClr val="010101"/>
                </a:solidFill>
                <a:latin typeface="Arial"/>
                <a:cs typeface="Arial"/>
              </a:rPr>
              <a:t>The </a:t>
            </a:r>
            <a:r>
              <a:rPr sz="7200" spc="285" dirty="0">
                <a:solidFill>
                  <a:srgbClr val="010101"/>
                </a:solidFill>
                <a:latin typeface="Arial"/>
                <a:cs typeface="Arial"/>
              </a:rPr>
              <a:t>Embodiment</a:t>
            </a:r>
            <a:r>
              <a:rPr sz="7200" spc="-82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7200" spc="145" dirty="0">
                <a:solidFill>
                  <a:srgbClr val="010101"/>
                </a:solidFill>
                <a:latin typeface="Arial"/>
                <a:cs typeface="Arial"/>
              </a:rPr>
              <a:t>Hypothesis</a:t>
            </a:r>
            <a:endParaRPr sz="72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pc="-25" dirty="0"/>
              <a:t>Isl\ </a:t>
            </a:r>
            <a:r>
              <a:rPr spc="-50" dirty="0">
                <a:solidFill>
                  <a:srgbClr val="161311"/>
                </a:solidFill>
              </a:rPr>
              <a:t>N</a:t>
            </a:r>
            <a:r>
              <a:rPr spc="-50" dirty="0"/>
              <a:t>ot </a:t>
            </a:r>
            <a:r>
              <a:rPr spc="-40" dirty="0"/>
              <a:t>eboo</a:t>
            </a:r>
            <a:r>
              <a:rPr spc="-150" dirty="0"/>
              <a:t> </a:t>
            </a:r>
            <a:r>
              <a:rPr spc="-15" dirty="0"/>
              <a:t>kL</a:t>
            </a:r>
            <a:r>
              <a:rPr spc="-15" dirty="0">
                <a:solidFill>
                  <a:srgbClr val="161311"/>
                </a:solidFill>
              </a:rPr>
              <a:t>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9980" y="2483081"/>
            <a:ext cx="7216775" cy="6189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80" marR="570230" indent="6985">
              <a:lnSpc>
                <a:spcPct val="100400"/>
              </a:lnSpc>
              <a:spcBef>
                <a:spcPts val="100"/>
              </a:spcBef>
            </a:pPr>
            <a:r>
              <a:rPr sz="3650" spc="70" dirty="0">
                <a:solidFill>
                  <a:srgbClr val="010101"/>
                </a:solidFill>
                <a:latin typeface="Arial"/>
                <a:cs typeface="Arial"/>
              </a:rPr>
              <a:t>Can </a:t>
            </a:r>
            <a:r>
              <a:rPr sz="3650" spc="145" dirty="0">
                <a:solidFill>
                  <a:srgbClr val="010101"/>
                </a:solidFill>
                <a:latin typeface="Arial"/>
                <a:cs typeface="Arial"/>
              </a:rPr>
              <a:t>an </a:t>
            </a:r>
            <a:r>
              <a:rPr sz="3650" spc="100" dirty="0">
                <a:solidFill>
                  <a:srgbClr val="010101"/>
                </a:solidFill>
                <a:latin typeface="Arial"/>
                <a:cs typeface="Arial"/>
              </a:rPr>
              <a:t>entity </a:t>
            </a:r>
            <a:r>
              <a:rPr sz="3650" spc="95" dirty="0">
                <a:solidFill>
                  <a:srgbClr val="010101"/>
                </a:solidFill>
                <a:latin typeface="Arial"/>
                <a:cs typeface="Arial"/>
              </a:rPr>
              <a:t>truly </a:t>
            </a:r>
            <a:r>
              <a:rPr sz="3650" spc="90" dirty="0">
                <a:solidFill>
                  <a:srgbClr val="010101"/>
                </a:solidFill>
                <a:latin typeface="Arial"/>
                <a:cs typeface="Arial"/>
              </a:rPr>
              <a:t>understand  </a:t>
            </a:r>
            <a:r>
              <a:rPr sz="3650" spc="150" dirty="0">
                <a:solidFill>
                  <a:srgbClr val="010101"/>
                </a:solidFill>
                <a:latin typeface="Arial"/>
                <a:cs typeface="Arial"/>
              </a:rPr>
              <a:t>the </a:t>
            </a:r>
            <a:r>
              <a:rPr sz="3650" spc="130" dirty="0">
                <a:solidFill>
                  <a:srgbClr val="010101"/>
                </a:solidFill>
                <a:latin typeface="Arial"/>
                <a:cs typeface="Arial"/>
              </a:rPr>
              <a:t>concept </a:t>
            </a:r>
            <a:r>
              <a:rPr sz="3650" spc="150" dirty="0">
                <a:solidFill>
                  <a:srgbClr val="010101"/>
                </a:solidFill>
                <a:latin typeface="Arial"/>
                <a:cs typeface="Arial"/>
              </a:rPr>
              <a:t>of </a:t>
            </a:r>
            <a:r>
              <a:rPr sz="3650" spc="105" dirty="0">
                <a:solidFill>
                  <a:srgbClr val="010101"/>
                </a:solidFill>
                <a:latin typeface="Arial"/>
                <a:cs typeface="Arial"/>
              </a:rPr>
              <a:t>''sticky'' </a:t>
            </a:r>
            <a:r>
              <a:rPr sz="3650" spc="80" dirty="0">
                <a:solidFill>
                  <a:srgbClr val="010101"/>
                </a:solidFill>
                <a:latin typeface="Arial"/>
                <a:cs typeface="Arial"/>
              </a:rPr>
              <a:t>if it</a:t>
            </a:r>
            <a:r>
              <a:rPr sz="3650" spc="-47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3650" spc="95" dirty="0">
                <a:solidFill>
                  <a:srgbClr val="010101"/>
                </a:solidFill>
                <a:latin typeface="Arial"/>
                <a:cs typeface="Arial"/>
              </a:rPr>
              <a:t>has  </a:t>
            </a:r>
            <a:r>
              <a:rPr sz="3650" spc="55" dirty="0">
                <a:solidFill>
                  <a:srgbClr val="010101"/>
                </a:solidFill>
                <a:latin typeface="Arial"/>
                <a:cs typeface="Arial"/>
              </a:rPr>
              <a:t>never </a:t>
            </a:r>
            <a:r>
              <a:rPr sz="3650" spc="150" dirty="0">
                <a:solidFill>
                  <a:srgbClr val="010101"/>
                </a:solidFill>
                <a:latin typeface="Arial"/>
                <a:cs typeface="Arial"/>
              </a:rPr>
              <a:t>touched </a:t>
            </a:r>
            <a:r>
              <a:rPr sz="3650" spc="80" dirty="0">
                <a:solidFill>
                  <a:srgbClr val="010101"/>
                </a:solidFill>
                <a:latin typeface="Arial"/>
                <a:cs typeface="Arial"/>
              </a:rPr>
              <a:t>honey? </a:t>
            </a:r>
            <a:r>
              <a:rPr sz="3650" spc="70" dirty="0">
                <a:solidFill>
                  <a:srgbClr val="010101"/>
                </a:solidFill>
                <a:latin typeface="Arial"/>
                <a:cs typeface="Arial"/>
              </a:rPr>
              <a:t>Can </a:t>
            </a:r>
            <a:r>
              <a:rPr sz="3650" spc="25" dirty="0">
                <a:solidFill>
                  <a:srgbClr val="010101"/>
                </a:solidFill>
                <a:latin typeface="Arial"/>
                <a:cs typeface="Arial"/>
              </a:rPr>
              <a:t>it  </a:t>
            </a:r>
            <a:r>
              <a:rPr sz="3650" spc="70" dirty="0">
                <a:solidFill>
                  <a:srgbClr val="010101"/>
                </a:solidFill>
                <a:latin typeface="Arial"/>
                <a:cs typeface="Arial"/>
              </a:rPr>
              <a:t>understand </a:t>
            </a:r>
            <a:r>
              <a:rPr sz="3650" spc="55" dirty="0">
                <a:solidFill>
                  <a:srgbClr val="010101"/>
                </a:solidFill>
                <a:latin typeface="Arial"/>
                <a:cs typeface="Arial"/>
              </a:rPr>
              <a:t>''heavy'' </a:t>
            </a:r>
            <a:r>
              <a:rPr sz="3650" spc="114" dirty="0">
                <a:solidFill>
                  <a:srgbClr val="010101"/>
                </a:solidFill>
                <a:latin typeface="Arial"/>
                <a:cs typeface="Arial"/>
              </a:rPr>
              <a:t>without  </a:t>
            </a:r>
            <a:r>
              <a:rPr sz="3650" spc="80" dirty="0">
                <a:solidFill>
                  <a:srgbClr val="010101"/>
                </a:solidFill>
                <a:latin typeface="Arial"/>
                <a:cs typeface="Arial"/>
              </a:rPr>
              <a:t>muscles?</a:t>
            </a:r>
            <a:endParaRPr sz="3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800">
              <a:latin typeface="Arial"/>
              <a:cs typeface="Arial"/>
            </a:endParaRPr>
          </a:p>
          <a:p>
            <a:pPr marL="15875" marR="5080" indent="-3810">
              <a:lnSpc>
                <a:spcPct val="101000"/>
              </a:lnSpc>
            </a:pPr>
            <a:r>
              <a:rPr sz="3650" spc="105" dirty="0">
                <a:solidFill>
                  <a:srgbClr val="010101"/>
                </a:solidFill>
                <a:latin typeface="Arial"/>
                <a:cs typeface="Arial"/>
              </a:rPr>
              <a:t>The </a:t>
            </a:r>
            <a:r>
              <a:rPr sz="3650" spc="90" dirty="0">
                <a:solidFill>
                  <a:srgbClr val="010101"/>
                </a:solidFill>
                <a:latin typeface="Arial"/>
                <a:cs typeface="Arial"/>
              </a:rPr>
              <a:t>Argument: </a:t>
            </a:r>
            <a:r>
              <a:rPr sz="3650" spc="75" dirty="0">
                <a:solidFill>
                  <a:srgbClr val="010101"/>
                </a:solidFill>
                <a:latin typeface="Arial"/>
                <a:cs typeface="Arial"/>
              </a:rPr>
              <a:t>Proponents</a:t>
            </a:r>
            <a:r>
              <a:rPr sz="3650" spc="-15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3650" spc="75" dirty="0">
                <a:solidFill>
                  <a:srgbClr val="010101"/>
                </a:solidFill>
                <a:latin typeface="Arial"/>
                <a:cs typeface="Arial"/>
              </a:rPr>
              <a:t>argue  </a:t>
            </a:r>
            <a:r>
              <a:rPr sz="3650" spc="120" dirty="0">
                <a:solidFill>
                  <a:srgbClr val="010101"/>
                </a:solidFill>
                <a:latin typeface="Arial"/>
                <a:cs typeface="Arial"/>
              </a:rPr>
              <a:t>that </a:t>
            </a:r>
            <a:r>
              <a:rPr sz="3650" spc="125" dirty="0">
                <a:solidFill>
                  <a:srgbClr val="010101"/>
                </a:solidFill>
                <a:latin typeface="Arial"/>
                <a:cs typeface="Arial"/>
              </a:rPr>
              <a:t>true </a:t>
            </a:r>
            <a:r>
              <a:rPr sz="3650" spc="95" dirty="0">
                <a:solidFill>
                  <a:srgbClr val="010101"/>
                </a:solidFill>
                <a:latin typeface="Arial"/>
                <a:cs typeface="Arial"/>
              </a:rPr>
              <a:t>World </a:t>
            </a:r>
            <a:r>
              <a:rPr sz="3650" spc="100" dirty="0">
                <a:solidFill>
                  <a:srgbClr val="010101"/>
                </a:solidFill>
                <a:latin typeface="Arial"/>
                <a:cs typeface="Arial"/>
              </a:rPr>
              <a:t>Knowledge  </a:t>
            </a:r>
            <a:r>
              <a:rPr sz="3650" spc="50" dirty="0">
                <a:solidFill>
                  <a:srgbClr val="010101"/>
                </a:solidFill>
                <a:latin typeface="Arial"/>
                <a:cs typeface="Arial"/>
              </a:rPr>
              <a:t>requires </a:t>
            </a:r>
            <a:r>
              <a:rPr sz="3650" spc="80" dirty="0">
                <a:solidFill>
                  <a:srgbClr val="010101"/>
                </a:solidFill>
                <a:latin typeface="Arial"/>
                <a:cs typeface="Arial"/>
              </a:rPr>
              <a:t>physical </a:t>
            </a:r>
            <a:r>
              <a:rPr sz="3650" spc="260" dirty="0">
                <a:solidFill>
                  <a:srgbClr val="010101"/>
                </a:solidFill>
                <a:latin typeface="Arial"/>
                <a:cs typeface="Arial"/>
              </a:rPr>
              <a:t>experience­  </a:t>
            </a:r>
            <a:r>
              <a:rPr sz="3650" spc="65" dirty="0">
                <a:solidFill>
                  <a:srgbClr val="010101"/>
                </a:solidFill>
                <a:latin typeface="Arial"/>
                <a:cs typeface="Arial"/>
              </a:rPr>
              <a:t>existence </a:t>
            </a:r>
            <a:r>
              <a:rPr sz="3650" spc="125" dirty="0">
                <a:solidFill>
                  <a:srgbClr val="010101"/>
                </a:solidFill>
                <a:latin typeface="Arial"/>
                <a:cs typeface="Arial"/>
              </a:rPr>
              <a:t>in </a:t>
            </a:r>
            <a:r>
              <a:rPr sz="3650" spc="150" dirty="0">
                <a:solidFill>
                  <a:srgbClr val="010101"/>
                </a:solidFill>
                <a:latin typeface="Arial"/>
                <a:cs typeface="Arial"/>
              </a:rPr>
              <a:t>the </a:t>
            </a:r>
            <a:r>
              <a:rPr sz="3650" spc="130" dirty="0">
                <a:solidFill>
                  <a:srgbClr val="010101"/>
                </a:solidFill>
                <a:latin typeface="Arial"/>
                <a:cs typeface="Arial"/>
              </a:rPr>
              <a:t>world, </a:t>
            </a:r>
            <a:r>
              <a:rPr sz="3650" spc="135" dirty="0">
                <a:solidFill>
                  <a:srgbClr val="010101"/>
                </a:solidFill>
                <a:latin typeface="Arial"/>
                <a:cs typeface="Arial"/>
              </a:rPr>
              <a:t>not </a:t>
            </a:r>
            <a:r>
              <a:rPr sz="3650" spc="70" dirty="0">
                <a:solidFill>
                  <a:srgbClr val="010101"/>
                </a:solidFill>
                <a:latin typeface="Arial"/>
                <a:cs typeface="Arial"/>
              </a:rPr>
              <a:t>just  just </a:t>
            </a:r>
            <a:r>
              <a:rPr sz="3650" spc="85" dirty="0">
                <a:solidFill>
                  <a:srgbClr val="010101"/>
                </a:solidFill>
                <a:latin typeface="Arial"/>
                <a:cs typeface="Arial"/>
              </a:rPr>
              <a:t>observing</a:t>
            </a:r>
            <a:r>
              <a:rPr sz="3650" spc="-8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3650" spc="45" dirty="0">
                <a:solidFill>
                  <a:srgbClr val="010101"/>
                </a:solidFill>
                <a:latin typeface="Arial"/>
                <a:cs typeface="Arial"/>
              </a:rPr>
              <a:t>it.</a:t>
            </a:r>
            <a:endParaRPr sz="3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11218" y="2502164"/>
            <a:ext cx="6292037" cy="61022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781346" y="3063874"/>
            <a:ext cx="0" cy="638810"/>
          </a:xfrm>
          <a:custGeom>
            <a:avLst/>
            <a:gdLst/>
            <a:ahLst/>
            <a:cxnLst/>
            <a:rect l="l" t="t" r="r" b="b"/>
            <a:pathLst>
              <a:path h="638810">
                <a:moveTo>
                  <a:pt x="0" y="638307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020343" y="823483"/>
            <a:ext cx="9390380" cy="10293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550" b="1" spc="145" dirty="0">
                <a:solidFill>
                  <a:srgbClr val="31312F"/>
                </a:solidFill>
                <a:latin typeface="Times New Roman"/>
                <a:cs typeface="Times New Roman"/>
              </a:rPr>
              <a:t>The </a:t>
            </a:r>
            <a:r>
              <a:rPr sz="6550" b="1" spc="95" dirty="0">
                <a:solidFill>
                  <a:srgbClr val="31312F"/>
                </a:solidFill>
                <a:latin typeface="Times New Roman"/>
                <a:cs typeface="Times New Roman"/>
              </a:rPr>
              <a:t>Oracle</a:t>
            </a:r>
            <a:r>
              <a:rPr sz="6550" b="1" spc="-105" dirty="0">
                <a:solidFill>
                  <a:srgbClr val="31312F"/>
                </a:solidFill>
                <a:latin typeface="Times New Roman"/>
                <a:cs typeface="Times New Roman"/>
              </a:rPr>
              <a:t> </a:t>
            </a:r>
            <a:r>
              <a:rPr sz="6550" b="1" spc="130" dirty="0">
                <a:solidFill>
                  <a:srgbClr val="31312F"/>
                </a:solidFill>
                <a:latin typeface="Times New Roman"/>
                <a:cs typeface="Times New Roman"/>
              </a:rPr>
              <a:t>Counterpoint</a:t>
            </a:r>
            <a:endParaRPr sz="65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9215" y="2802234"/>
            <a:ext cx="7314565" cy="5238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50" b="1" spc="130" dirty="0">
                <a:solidFill>
                  <a:srgbClr val="050703"/>
                </a:solidFill>
                <a:latin typeface="Arial"/>
                <a:cs typeface="Arial"/>
              </a:rPr>
              <a:t>The </a:t>
            </a:r>
            <a:r>
              <a:rPr sz="3150" b="1" spc="35" dirty="0">
                <a:solidFill>
                  <a:srgbClr val="050703"/>
                </a:solidFill>
                <a:latin typeface="Arial"/>
                <a:cs typeface="Arial"/>
              </a:rPr>
              <a:t>Argument: </a:t>
            </a:r>
            <a:r>
              <a:rPr sz="3250" spc="70" dirty="0">
                <a:solidFill>
                  <a:srgbClr val="050703"/>
                </a:solidFill>
                <a:latin typeface="Arial"/>
                <a:cs typeface="Arial"/>
              </a:rPr>
              <a:t>Opposing </a:t>
            </a:r>
            <a:r>
              <a:rPr sz="3250" spc="50" dirty="0">
                <a:solidFill>
                  <a:srgbClr val="050703"/>
                </a:solidFill>
                <a:latin typeface="Arial"/>
                <a:cs typeface="Arial"/>
              </a:rPr>
              <a:t>views</a:t>
            </a:r>
            <a:r>
              <a:rPr sz="3250" spc="-12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250" spc="30" dirty="0">
                <a:solidFill>
                  <a:srgbClr val="050703"/>
                </a:solidFill>
                <a:latin typeface="Arial"/>
                <a:cs typeface="Arial"/>
              </a:rPr>
              <a:t>argue</a:t>
            </a:r>
            <a:endParaRPr sz="32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61419" y="3312881"/>
            <a:ext cx="7290434" cy="163195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7145" marR="5080" indent="-5080">
              <a:lnSpc>
                <a:spcPct val="109500"/>
              </a:lnSpc>
              <a:spcBef>
                <a:spcPts val="45"/>
              </a:spcBef>
            </a:pPr>
            <a:r>
              <a:rPr sz="3250" spc="95" dirty="0">
                <a:solidFill>
                  <a:srgbClr val="050703"/>
                </a:solidFill>
                <a:latin typeface="Arial"/>
                <a:cs typeface="Arial"/>
              </a:rPr>
              <a:t>that </a:t>
            </a:r>
            <a:r>
              <a:rPr sz="3250" spc="40" dirty="0">
                <a:solidFill>
                  <a:srgbClr val="050703"/>
                </a:solidFill>
                <a:latin typeface="Arial"/>
                <a:cs typeface="Arial"/>
              </a:rPr>
              <a:t>intelligence </a:t>
            </a:r>
            <a:r>
              <a:rPr sz="3250" spc="35" dirty="0">
                <a:solidFill>
                  <a:srgbClr val="050703"/>
                </a:solidFill>
                <a:latin typeface="Arial"/>
                <a:cs typeface="Arial"/>
              </a:rPr>
              <a:t>is </a:t>
            </a:r>
            <a:r>
              <a:rPr sz="3250" spc="70" dirty="0">
                <a:solidFill>
                  <a:srgbClr val="050703"/>
                </a:solidFill>
                <a:latin typeface="Arial"/>
                <a:cs typeface="Arial"/>
              </a:rPr>
              <a:t>strictly </a:t>
            </a:r>
            <a:r>
              <a:rPr sz="3250" spc="40" dirty="0">
                <a:solidFill>
                  <a:srgbClr val="050703"/>
                </a:solidFill>
                <a:latin typeface="Arial"/>
                <a:cs typeface="Arial"/>
              </a:rPr>
              <a:t>information  </a:t>
            </a:r>
            <a:r>
              <a:rPr sz="3250" spc="45" dirty="0">
                <a:solidFill>
                  <a:srgbClr val="050703"/>
                </a:solidFill>
                <a:latin typeface="Arial"/>
                <a:cs typeface="Arial"/>
              </a:rPr>
              <a:t>processing. </a:t>
            </a:r>
            <a:r>
              <a:rPr sz="3100" b="1" spc="75" dirty="0">
                <a:solidFill>
                  <a:srgbClr val="A76749"/>
                </a:solidFill>
                <a:latin typeface="Arial"/>
                <a:cs typeface="Arial"/>
              </a:rPr>
              <a:t>AGI </a:t>
            </a:r>
            <a:r>
              <a:rPr sz="3250" spc="95" dirty="0">
                <a:solidFill>
                  <a:srgbClr val="050703"/>
                </a:solidFill>
                <a:latin typeface="Arial"/>
                <a:cs typeface="Arial"/>
              </a:rPr>
              <a:t>could </a:t>
            </a:r>
            <a:r>
              <a:rPr sz="3250" spc="50" dirty="0">
                <a:solidFill>
                  <a:srgbClr val="050703"/>
                </a:solidFill>
                <a:latin typeface="Arial"/>
                <a:cs typeface="Arial"/>
              </a:rPr>
              <a:t>exist </a:t>
            </a:r>
            <a:r>
              <a:rPr sz="3250" spc="25" dirty="0">
                <a:solidFill>
                  <a:srgbClr val="050703"/>
                </a:solidFill>
                <a:latin typeface="Arial"/>
                <a:cs typeface="Arial"/>
              </a:rPr>
              <a:t>entirely</a:t>
            </a:r>
            <a:r>
              <a:rPr sz="3250" spc="-10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250" spc="85" dirty="0">
                <a:solidFill>
                  <a:srgbClr val="050703"/>
                </a:solidFill>
                <a:latin typeface="Arial"/>
                <a:cs typeface="Arial"/>
              </a:rPr>
              <a:t>as  </a:t>
            </a:r>
            <a:r>
              <a:rPr sz="3150" b="1" spc="80" dirty="0">
                <a:solidFill>
                  <a:srgbClr val="A76749"/>
                </a:solidFill>
                <a:latin typeface="Arial"/>
                <a:cs typeface="Arial"/>
              </a:rPr>
              <a:t>software </a:t>
            </a:r>
            <a:r>
              <a:rPr sz="3150" b="1" spc="114" dirty="0">
                <a:solidFill>
                  <a:srgbClr val="A76749"/>
                </a:solidFill>
                <a:latin typeface="Arial"/>
                <a:cs typeface="Arial"/>
              </a:rPr>
              <a:t>on </a:t>
            </a:r>
            <a:r>
              <a:rPr sz="3150" b="1" spc="110" dirty="0">
                <a:solidFill>
                  <a:srgbClr val="A76749"/>
                </a:solidFill>
                <a:latin typeface="Arial"/>
                <a:cs typeface="Arial"/>
              </a:rPr>
              <a:t>a</a:t>
            </a:r>
            <a:r>
              <a:rPr sz="3150" b="1" spc="-60" dirty="0">
                <a:solidFill>
                  <a:srgbClr val="A76749"/>
                </a:solidFill>
                <a:latin typeface="Arial"/>
                <a:cs typeface="Arial"/>
              </a:rPr>
              <a:t> </a:t>
            </a:r>
            <a:r>
              <a:rPr sz="3150" b="1" spc="60" dirty="0">
                <a:solidFill>
                  <a:srgbClr val="A76749"/>
                </a:solidFill>
                <a:latin typeface="Arial"/>
                <a:cs typeface="Arial"/>
              </a:rPr>
              <a:t>server</a:t>
            </a:r>
            <a:r>
              <a:rPr sz="3150" b="1" spc="60" dirty="0">
                <a:solidFill>
                  <a:srgbClr val="050703"/>
                </a:solidFill>
                <a:latin typeface="Arial"/>
                <a:cs typeface="Arial"/>
              </a:rPr>
              <a:t>.</a:t>
            </a:r>
            <a:endParaRPr sz="31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59215" y="5460147"/>
            <a:ext cx="6842759" cy="220853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3150" b="1" spc="170" dirty="0">
                <a:solidFill>
                  <a:srgbClr val="050703"/>
                </a:solidFill>
                <a:latin typeface="Arial"/>
                <a:cs typeface="Arial"/>
              </a:rPr>
              <a:t>The</a:t>
            </a:r>
            <a:r>
              <a:rPr sz="3150" b="1" spc="-14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150" b="1" spc="60" dirty="0">
                <a:solidFill>
                  <a:srgbClr val="050703"/>
                </a:solidFill>
                <a:latin typeface="Arial"/>
                <a:cs typeface="Arial"/>
              </a:rPr>
              <a:t>Role:</a:t>
            </a:r>
            <a:r>
              <a:rPr sz="3150" b="1" spc="-14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350" spc="35" dirty="0">
                <a:solidFill>
                  <a:srgbClr val="050703"/>
                </a:solidFill>
                <a:latin typeface="Arial"/>
                <a:cs typeface="Arial"/>
              </a:rPr>
              <a:t>It</a:t>
            </a:r>
            <a:r>
              <a:rPr sz="3350" spc="12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350" spc="105" dirty="0">
                <a:solidFill>
                  <a:srgbClr val="050703"/>
                </a:solidFill>
                <a:latin typeface="Arial"/>
                <a:cs typeface="Arial"/>
              </a:rPr>
              <a:t>acts</a:t>
            </a:r>
            <a:r>
              <a:rPr sz="3350" spc="-10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350" spc="125" dirty="0">
                <a:solidFill>
                  <a:srgbClr val="050703"/>
                </a:solidFill>
                <a:latin typeface="Arial"/>
                <a:cs typeface="Arial"/>
              </a:rPr>
              <a:t>as</a:t>
            </a:r>
            <a:r>
              <a:rPr sz="3350" spc="-114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350" spc="90" dirty="0">
                <a:solidFill>
                  <a:srgbClr val="050703"/>
                </a:solidFill>
                <a:latin typeface="Arial"/>
                <a:cs typeface="Arial"/>
              </a:rPr>
              <a:t>an</a:t>
            </a:r>
            <a:endParaRPr sz="3350">
              <a:latin typeface="Arial"/>
              <a:cs typeface="Arial"/>
            </a:endParaRPr>
          </a:p>
          <a:p>
            <a:pPr marL="18415" marR="5080" indent="-6350">
              <a:lnSpc>
                <a:spcPct val="106300"/>
              </a:lnSpc>
              <a:spcBef>
                <a:spcPts val="50"/>
              </a:spcBef>
            </a:pPr>
            <a:r>
              <a:rPr sz="3150" b="1" spc="170" dirty="0">
                <a:solidFill>
                  <a:srgbClr val="050703"/>
                </a:solidFill>
                <a:latin typeface="Arial"/>
                <a:cs typeface="Arial"/>
              </a:rPr>
              <a:t>The </a:t>
            </a:r>
            <a:r>
              <a:rPr sz="3150" b="1" spc="60" dirty="0">
                <a:solidFill>
                  <a:srgbClr val="050703"/>
                </a:solidFill>
                <a:latin typeface="Arial"/>
                <a:cs typeface="Arial"/>
              </a:rPr>
              <a:t>Role: </a:t>
            </a:r>
            <a:r>
              <a:rPr sz="3350" spc="35" dirty="0">
                <a:solidFill>
                  <a:srgbClr val="050703"/>
                </a:solidFill>
                <a:latin typeface="Arial"/>
                <a:cs typeface="Arial"/>
              </a:rPr>
              <a:t>It </a:t>
            </a:r>
            <a:r>
              <a:rPr sz="3350" spc="105" dirty="0">
                <a:solidFill>
                  <a:srgbClr val="050703"/>
                </a:solidFill>
                <a:latin typeface="Arial"/>
                <a:cs typeface="Arial"/>
              </a:rPr>
              <a:t>acts </a:t>
            </a:r>
            <a:r>
              <a:rPr sz="3350" spc="125" dirty="0">
                <a:solidFill>
                  <a:srgbClr val="050703"/>
                </a:solidFill>
                <a:latin typeface="Arial"/>
                <a:cs typeface="Arial"/>
              </a:rPr>
              <a:t>as </a:t>
            </a:r>
            <a:r>
              <a:rPr sz="3350" spc="95" dirty="0">
                <a:solidFill>
                  <a:srgbClr val="050703"/>
                </a:solidFill>
                <a:latin typeface="Arial"/>
                <a:cs typeface="Arial"/>
              </a:rPr>
              <a:t>an </a:t>
            </a:r>
            <a:r>
              <a:rPr sz="3150" b="1" spc="85" dirty="0">
                <a:solidFill>
                  <a:srgbClr val="050703"/>
                </a:solidFill>
                <a:latin typeface="Arial"/>
                <a:cs typeface="Arial"/>
              </a:rPr>
              <a:t>"</a:t>
            </a:r>
            <a:r>
              <a:rPr sz="3150" b="1" spc="85" dirty="0">
                <a:solidFill>
                  <a:srgbClr val="A76749"/>
                </a:solidFill>
                <a:latin typeface="Arial"/>
                <a:cs typeface="Arial"/>
              </a:rPr>
              <a:t>Oracle</a:t>
            </a:r>
            <a:r>
              <a:rPr sz="3150" b="1" spc="85" dirty="0">
                <a:solidFill>
                  <a:srgbClr val="21211F"/>
                </a:solidFill>
                <a:latin typeface="Arial"/>
                <a:cs typeface="Arial"/>
              </a:rPr>
              <a:t>"</a:t>
            </a:r>
            <a:r>
              <a:rPr sz="3150" spc="85" dirty="0">
                <a:solidFill>
                  <a:srgbClr val="050703"/>
                </a:solidFill>
                <a:latin typeface="Arial"/>
                <a:cs typeface="Arial"/>
              </a:rPr>
              <a:t>-  </a:t>
            </a:r>
            <a:r>
              <a:rPr sz="3350" spc="90" dirty="0">
                <a:solidFill>
                  <a:srgbClr val="050703"/>
                </a:solidFill>
                <a:latin typeface="Arial"/>
                <a:cs typeface="Arial"/>
              </a:rPr>
              <a:t>solving </a:t>
            </a:r>
            <a:r>
              <a:rPr sz="3350" spc="130" dirty="0">
                <a:solidFill>
                  <a:srgbClr val="050703"/>
                </a:solidFill>
                <a:latin typeface="Arial"/>
                <a:cs typeface="Arial"/>
              </a:rPr>
              <a:t>complex </a:t>
            </a:r>
            <a:r>
              <a:rPr sz="3350" spc="85" dirty="0">
                <a:solidFill>
                  <a:srgbClr val="050703"/>
                </a:solidFill>
                <a:latin typeface="Arial"/>
                <a:cs typeface="Arial"/>
              </a:rPr>
              <a:t>problems </a:t>
            </a:r>
            <a:r>
              <a:rPr sz="3350" spc="120" dirty="0">
                <a:solidFill>
                  <a:srgbClr val="050703"/>
                </a:solidFill>
                <a:latin typeface="Arial"/>
                <a:cs typeface="Arial"/>
              </a:rPr>
              <a:t>without  </a:t>
            </a:r>
            <a:r>
              <a:rPr sz="3350" spc="70" dirty="0">
                <a:solidFill>
                  <a:srgbClr val="050703"/>
                </a:solidFill>
                <a:latin typeface="Arial"/>
                <a:cs typeface="Arial"/>
              </a:rPr>
              <a:t>physically </a:t>
            </a:r>
            <a:r>
              <a:rPr sz="3350" spc="100" dirty="0">
                <a:solidFill>
                  <a:srgbClr val="050703"/>
                </a:solidFill>
                <a:latin typeface="Arial"/>
                <a:cs typeface="Arial"/>
              </a:rPr>
              <a:t>building </a:t>
            </a:r>
            <a:r>
              <a:rPr sz="3350" spc="110" dirty="0">
                <a:solidFill>
                  <a:srgbClr val="050703"/>
                </a:solidFill>
                <a:latin typeface="Arial"/>
                <a:cs typeface="Arial"/>
              </a:rPr>
              <a:t>the</a:t>
            </a:r>
            <a:r>
              <a:rPr sz="3350" spc="17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350" spc="85" dirty="0">
                <a:solidFill>
                  <a:srgbClr val="050703"/>
                </a:solidFill>
                <a:latin typeface="Arial"/>
                <a:cs typeface="Arial"/>
              </a:rPr>
              <a:t>solutions.</a:t>
            </a:r>
            <a:endParaRPr sz="33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916835" y="4366088"/>
            <a:ext cx="481965" cy="28638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395605" algn="l"/>
              </a:tabLst>
            </a:pPr>
            <a:r>
              <a:rPr sz="1700" spc="35" dirty="0">
                <a:solidFill>
                  <a:srgbClr val="BF9782"/>
                </a:solidFill>
                <a:latin typeface="Arial"/>
                <a:cs typeface="Arial"/>
              </a:rPr>
              <a:t>•	</a:t>
            </a:r>
            <a:r>
              <a:rPr sz="1550" spc="30" dirty="0">
                <a:solidFill>
                  <a:srgbClr val="BF9782"/>
                </a:solidFill>
                <a:latin typeface="Arial"/>
                <a:cs typeface="Arial"/>
              </a:rPr>
              <a:t>•</a:t>
            </a:r>
            <a:endParaRPr sz="15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466284" y="3698291"/>
            <a:ext cx="0" cy="220979"/>
          </a:xfrm>
          <a:custGeom>
            <a:avLst/>
            <a:gdLst/>
            <a:ahLst/>
            <a:cxnLst/>
            <a:rect l="l" t="t" r="r" b="b"/>
            <a:pathLst>
              <a:path h="220979">
                <a:moveTo>
                  <a:pt x="0" y="0"/>
                </a:moveTo>
                <a:lnTo>
                  <a:pt x="0" y="220739"/>
                </a:lnTo>
              </a:path>
            </a:pathLst>
          </a:custGeom>
          <a:ln w="63684">
            <a:solidFill>
              <a:srgbClr val="F2F2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791649" y="3695616"/>
            <a:ext cx="0" cy="223520"/>
          </a:xfrm>
          <a:custGeom>
            <a:avLst/>
            <a:gdLst/>
            <a:ahLst/>
            <a:cxnLst/>
            <a:rect l="l" t="t" r="r" b="b"/>
            <a:pathLst>
              <a:path h="223520">
                <a:moveTo>
                  <a:pt x="0" y="0"/>
                </a:moveTo>
                <a:lnTo>
                  <a:pt x="0" y="223413"/>
                </a:lnTo>
              </a:path>
            </a:pathLst>
          </a:custGeom>
          <a:ln w="63684">
            <a:solidFill>
              <a:srgbClr val="F6E2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1421740" y="3689481"/>
            <a:ext cx="412750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37820" algn="l"/>
              </a:tabLst>
            </a:pPr>
            <a:r>
              <a:rPr sz="1300" i="1" spc="30" dirty="0">
                <a:solidFill>
                  <a:srgbClr val="D4B6A5"/>
                </a:solidFill>
                <a:latin typeface="Times New Roman"/>
                <a:cs typeface="Times New Roman"/>
              </a:rPr>
              <a:t>r	</a:t>
            </a:r>
            <a:r>
              <a:rPr sz="1300" spc="25" dirty="0">
                <a:solidFill>
                  <a:srgbClr val="AAA1A1"/>
                </a:solidFill>
                <a:latin typeface="Times New Roman"/>
                <a:cs typeface="Times New Roman"/>
              </a:rPr>
              <a:t>•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085748" y="3312880"/>
            <a:ext cx="122555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45" dirty="0">
                <a:solidFill>
                  <a:srgbClr val="B17E66"/>
                </a:solidFill>
                <a:latin typeface="Times New Roman"/>
                <a:cs typeface="Times New Roman"/>
              </a:rPr>
              <a:t>•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0921481" y="5192357"/>
            <a:ext cx="0" cy="339725"/>
          </a:xfrm>
          <a:custGeom>
            <a:avLst/>
            <a:gdLst/>
            <a:ahLst/>
            <a:cxnLst/>
            <a:rect l="l" t="t" r="r" b="b"/>
            <a:pathLst>
              <a:path h="339725">
                <a:moveTo>
                  <a:pt x="0" y="0"/>
                </a:moveTo>
                <a:lnTo>
                  <a:pt x="0" y="339618"/>
                </a:lnTo>
              </a:path>
            </a:pathLst>
          </a:custGeom>
          <a:ln w="63684">
            <a:solidFill>
              <a:srgbClr val="F2F2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0876937" y="4972479"/>
            <a:ext cx="265430" cy="5416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50495">
              <a:lnSpc>
                <a:spcPts val="2145"/>
              </a:lnSpc>
              <a:spcBef>
                <a:spcPts val="110"/>
              </a:spcBef>
            </a:pPr>
            <a:r>
              <a:rPr sz="2150" spc="45" dirty="0">
                <a:solidFill>
                  <a:srgbClr val="BF9782"/>
                </a:solidFill>
                <a:latin typeface="Times New Roman"/>
                <a:cs typeface="Times New Roman"/>
              </a:rPr>
              <a:t>•</a:t>
            </a: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ts val="1905"/>
              </a:lnSpc>
            </a:pPr>
            <a:r>
              <a:rPr sz="1950" spc="40" dirty="0">
                <a:solidFill>
                  <a:srgbClr val="D4B6A5"/>
                </a:solidFill>
                <a:latin typeface="Arial"/>
                <a:cs typeface="Arial"/>
              </a:rPr>
              <a:t>•</a:t>
            </a:r>
            <a:endParaRPr sz="19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027883" y="5483126"/>
            <a:ext cx="127635" cy="3549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50" spc="45" dirty="0">
                <a:solidFill>
                  <a:srgbClr val="B17E66"/>
                </a:solidFill>
                <a:latin typeface="Times New Roman"/>
                <a:cs typeface="Times New Roman"/>
              </a:rPr>
              <a:t>•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968501" y="6740590"/>
            <a:ext cx="100965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u="heavy" spc="35" dirty="0">
                <a:solidFill>
                  <a:srgbClr val="B17E66"/>
                </a:solidFill>
                <a:uFill>
                  <a:solidFill>
                    <a:srgbClr val="B17E66"/>
                  </a:solidFill>
                </a:uFill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026602" y="6881018"/>
            <a:ext cx="96520" cy="255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500" spc="30" dirty="0">
                <a:solidFill>
                  <a:srgbClr val="89979A"/>
                </a:solidFill>
                <a:latin typeface="Arial"/>
                <a:cs typeface="Arial"/>
              </a:rPr>
              <a:t>•</a:t>
            </a:r>
            <a:endParaRPr sz="15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058409" y="7192529"/>
            <a:ext cx="0" cy="261620"/>
          </a:xfrm>
          <a:custGeom>
            <a:avLst/>
            <a:gdLst/>
            <a:ahLst/>
            <a:cxnLst/>
            <a:rect l="l" t="t" r="r" b="b"/>
            <a:pathLst>
              <a:path h="261620">
                <a:moveTo>
                  <a:pt x="0" y="0"/>
                </a:moveTo>
                <a:lnTo>
                  <a:pt x="0" y="261244"/>
                </a:lnTo>
              </a:path>
            </a:pathLst>
          </a:custGeom>
          <a:ln w="63684">
            <a:solidFill>
              <a:srgbClr val="F2F2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0012515" y="6995914"/>
            <a:ext cx="106045" cy="447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775"/>
              </a:lnSpc>
              <a:spcBef>
                <a:spcPts val="105"/>
              </a:spcBef>
            </a:pPr>
            <a:r>
              <a:rPr sz="1700" spc="35" dirty="0">
                <a:solidFill>
                  <a:srgbClr val="79858E"/>
                </a:solidFill>
                <a:latin typeface="Arial"/>
                <a:cs typeface="Arial"/>
              </a:rPr>
              <a:t>•</a:t>
            </a:r>
            <a:endParaRPr sz="1700">
              <a:latin typeface="Arial"/>
              <a:cs typeface="Arial"/>
            </a:endParaRPr>
          </a:p>
          <a:p>
            <a:pPr marL="13970">
              <a:lnSpc>
                <a:spcPts val="1535"/>
              </a:lnSpc>
            </a:pPr>
            <a:r>
              <a:rPr sz="1500" spc="30" dirty="0">
                <a:solidFill>
                  <a:srgbClr val="ACB6AE"/>
                </a:solidFill>
                <a:latin typeface="Arial"/>
                <a:cs typeface="Arial"/>
              </a:rPr>
              <a:t>•</a:t>
            </a:r>
            <a:endParaRPr sz="1500">
              <a:latin typeface="Arial"/>
              <a:cs typeface="Arial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pc="-25" dirty="0"/>
              <a:t>Isl\ </a:t>
            </a:r>
            <a:r>
              <a:rPr spc="-50" dirty="0">
                <a:solidFill>
                  <a:srgbClr val="161311"/>
                </a:solidFill>
              </a:rPr>
              <a:t>N</a:t>
            </a:r>
            <a:r>
              <a:rPr spc="-50" dirty="0"/>
              <a:t>ot </a:t>
            </a:r>
            <a:r>
              <a:rPr spc="-40" dirty="0"/>
              <a:t>eboo</a:t>
            </a:r>
            <a:r>
              <a:rPr spc="-150" dirty="0"/>
              <a:t> </a:t>
            </a:r>
            <a:r>
              <a:rPr spc="-15" dirty="0"/>
              <a:t>kL</a:t>
            </a:r>
            <a:r>
              <a:rPr spc="-15" dirty="0">
                <a:solidFill>
                  <a:srgbClr val="161311"/>
                </a:solidFill>
              </a:rPr>
              <a:t>M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15857982" y="6683143"/>
            <a:ext cx="10858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50" spc="35" dirty="0">
                <a:solidFill>
                  <a:srgbClr val="79858E"/>
                </a:solidFill>
                <a:latin typeface="Times New Roman"/>
                <a:cs typeface="Times New Roman"/>
              </a:rPr>
              <a:t>•</a:t>
            </a:r>
            <a:endParaRPr sz="1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2532" y="2502163"/>
            <a:ext cx="3770128" cy="7915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22744" y="3421326"/>
            <a:ext cx="1655799" cy="22213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31387" y="3574520"/>
            <a:ext cx="1324639" cy="19149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661712" y="3880907"/>
            <a:ext cx="1834116" cy="125108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23198" y="2476632"/>
            <a:ext cx="6037299" cy="405963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787871" y="2502163"/>
            <a:ext cx="3795602" cy="7915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119024" y="3421326"/>
            <a:ext cx="3133281" cy="194045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272476" y="8502253"/>
            <a:ext cx="866110" cy="7659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68005" y="3293664"/>
            <a:ext cx="0" cy="3217545"/>
          </a:xfrm>
          <a:custGeom>
            <a:avLst/>
            <a:gdLst/>
            <a:ahLst/>
            <a:cxnLst/>
            <a:rect l="l" t="t" r="r" b="b"/>
            <a:pathLst>
              <a:path h="3217545">
                <a:moveTo>
                  <a:pt x="0" y="3217067"/>
                </a:moveTo>
                <a:lnTo>
                  <a:pt x="0" y="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06216" y="7583088"/>
            <a:ext cx="0" cy="485140"/>
          </a:xfrm>
          <a:custGeom>
            <a:avLst/>
            <a:gdLst/>
            <a:ahLst/>
            <a:cxnLst/>
            <a:rect l="l" t="t" r="r" b="b"/>
            <a:pathLst>
              <a:path h="485140">
                <a:moveTo>
                  <a:pt x="0" y="485113"/>
                </a:moveTo>
                <a:lnTo>
                  <a:pt x="0" y="0"/>
                </a:lnTo>
              </a:path>
            </a:pathLst>
          </a:custGeom>
          <a:ln w="509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87186" y="4800069"/>
            <a:ext cx="0" cy="1710689"/>
          </a:xfrm>
          <a:custGeom>
            <a:avLst/>
            <a:gdLst/>
            <a:ahLst/>
            <a:cxnLst/>
            <a:rect l="l" t="t" r="r" b="b"/>
            <a:pathLst>
              <a:path h="1710690">
                <a:moveTo>
                  <a:pt x="0" y="1710663"/>
                </a:moveTo>
                <a:lnTo>
                  <a:pt x="0" y="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687186" y="3293664"/>
            <a:ext cx="0" cy="894080"/>
          </a:xfrm>
          <a:custGeom>
            <a:avLst/>
            <a:gdLst/>
            <a:ahLst/>
            <a:cxnLst/>
            <a:rect l="l" t="t" r="r" b="b"/>
            <a:pathLst>
              <a:path h="894079">
                <a:moveTo>
                  <a:pt x="0" y="893629"/>
                </a:moveTo>
                <a:lnTo>
                  <a:pt x="0" y="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813341" y="3293664"/>
            <a:ext cx="0" cy="3217545"/>
          </a:xfrm>
          <a:custGeom>
            <a:avLst/>
            <a:gdLst/>
            <a:ahLst/>
            <a:cxnLst/>
            <a:rect l="l" t="t" r="r" b="b"/>
            <a:pathLst>
              <a:path h="3217545">
                <a:moveTo>
                  <a:pt x="0" y="3217067"/>
                </a:moveTo>
                <a:lnTo>
                  <a:pt x="0" y="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532521" y="3293664"/>
            <a:ext cx="0" cy="3217545"/>
          </a:xfrm>
          <a:custGeom>
            <a:avLst/>
            <a:gdLst/>
            <a:ahLst/>
            <a:cxnLst/>
            <a:rect l="l" t="t" r="r" b="b"/>
            <a:pathLst>
              <a:path h="3217545">
                <a:moveTo>
                  <a:pt x="0" y="3217067"/>
                </a:moveTo>
                <a:lnTo>
                  <a:pt x="0" y="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616677" y="8553315"/>
            <a:ext cx="1656080" cy="0"/>
          </a:xfrm>
          <a:custGeom>
            <a:avLst/>
            <a:gdLst/>
            <a:ahLst/>
            <a:cxnLst/>
            <a:rect l="l" t="t" r="r" b="b"/>
            <a:pathLst>
              <a:path w="1656079">
                <a:moveTo>
                  <a:pt x="0" y="0"/>
                </a:moveTo>
                <a:lnTo>
                  <a:pt x="1655799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597116" y="8553315"/>
            <a:ext cx="1758314" cy="0"/>
          </a:xfrm>
          <a:custGeom>
            <a:avLst/>
            <a:gdLst/>
            <a:ahLst/>
            <a:cxnLst/>
            <a:rect l="l" t="t" r="r" b="b"/>
            <a:pathLst>
              <a:path w="1758315">
                <a:moveTo>
                  <a:pt x="0" y="0"/>
                </a:moveTo>
                <a:lnTo>
                  <a:pt x="1757694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813735" y="657522"/>
            <a:ext cx="15838169" cy="11055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050" spc="185" dirty="0">
                <a:solidFill>
                  <a:srgbClr val="050501"/>
                </a:solidFill>
              </a:rPr>
              <a:t>The </a:t>
            </a:r>
            <a:r>
              <a:rPr sz="7050" spc="145" dirty="0">
                <a:solidFill>
                  <a:srgbClr val="050501"/>
                </a:solidFill>
              </a:rPr>
              <a:t>Distinction </a:t>
            </a:r>
            <a:r>
              <a:rPr sz="7050" spc="105" dirty="0">
                <a:solidFill>
                  <a:srgbClr val="050501"/>
                </a:solidFill>
              </a:rPr>
              <a:t>Between </a:t>
            </a:r>
            <a:r>
              <a:rPr sz="7050" spc="45" dirty="0">
                <a:solidFill>
                  <a:srgbClr val="050501"/>
                </a:solidFill>
              </a:rPr>
              <a:t>Mind </a:t>
            </a:r>
            <a:r>
              <a:rPr sz="7050" spc="35" dirty="0">
                <a:solidFill>
                  <a:srgbClr val="050501"/>
                </a:solidFill>
              </a:rPr>
              <a:t>and</a:t>
            </a:r>
            <a:r>
              <a:rPr sz="7050" spc="800" dirty="0">
                <a:solidFill>
                  <a:srgbClr val="050501"/>
                </a:solidFill>
              </a:rPr>
              <a:t> </a:t>
            </a:r>
            <a:r>
              <a:rPr sz="7050" spc="-30" dirty="0">
                <a:solidFill>
                  <a:srgbClr val="050501"/>
                </a:solidFill>
              </a:rPr>
              <a:t>Vessel</a:t>
            </a:r>
            <a:endParaRPr sz="7050"/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pc="-25" dirty="0"/>
              <a:t>Isl\ </a:t>
            </a:r>
            <a:r>
              <a:rPr spc="-50" dirty="0">
                <a:solidFill>
                  <a:srgbClr val="161311"/>
                </a:solidFill>
              </a:rPr>
              <a:t>N</a:t>
            </a:r>
            <a:r>
              <a:rPr spc="-50" dirty="0"/>
              <a:t>ot </a:t>
            </a:r>
            <a:r>
              <a:rPr spc="-40" dirty="0"/>
              <a:t>eboo</a:t>
            </a:r>
            <a:r>
              <a:rPr spc="-150" dirty="0"/>
              <a:t> </a:t>
            </a:r>
            <a:r>
              <a:rPr spc="-15" dirty="0"/>
              <a:t>kL</a:t>
            </a:r>
            <a:r>
              <a:rPr spc="-15" dirty="0">
                <a:solidFill>
                  <a:srgbClr val="161311"/>
                </a:solidFill>
              </a:rPr>
              <a:t>M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968005" y="5821360"/>
            <a:ext cx="3719195" cy="638810"/>
          </a:xfrm>
          <a:prstGeom prst="rect">
            <a:avLst/>
          </a:prstGeom>
          <a:ln w="38210">
            <a:solidFill>
              <a:srgbClr val="000000"/>
            </a:solidFill>
          </a:ln>
        </p:spPr>
        <p:txBody>
          <a:bodyPr vert="horz" wrap="square" lIns="0" tIns="122555" rIns="0" bIns="0" rtlCol="0">
            <a:spAutoFit/>
          </a:bodyPr>
          <a:lstStyle/>
          <a:p>
            <a:pPr marL="659130">
              <a:lnSpc>
                <a:spcPct val="100000"/>
              </a:lnSpc>
              <a:spcBef>
                <a:spcPts val="965"/>
              </a:spcBef>
            </a:pPr>
            <a:r>
              <a:rPr sz="2650" spc="40" dirty="0">
                <a:solidFill>
                  <a:srgbClr val="050501"/>
                </a:solidFill>
                <a:latin typeface="Arial"/>
                <a:cs typeface="Arial"/>
              </a:rPr>
              <a:t>Sensors </a:t>
            </a:r>
            <a:r>
              <a:rPr sz="2650" spc="20" dirty="0">
                <a:solidFill>
                  <a:srgbClr val="161311"/>
                </a:solidFill>
                <a:latin typeface="Arial"/>
                <a:cs typeface="Arial"/>
              </a:rPr>
              <a:t>/</a:t>
            </a:r>
            <a:r>
              <a:rPr sz="2650" spc="135" dirty="0">
                <a:solidFill>
                  <a:srgbClr val="161311"/>
                </a:solidFill>
                <a:latin typeface="Arial"/>
                <a:cs typeface="Arial"/>
              </a:rPr>
              <a:t> </a:t>
            </a:r>
            <a:r>
              <a:rPr sz="2650" spc="90" dirty="0">
                <a:solidFill>
                  <a:srgbClr val="050501"/>
                </a:solidFill>
                <a:latin typeface="Arial"/>
                <a:cs typeface="Arial"/>
              </a:rPr>
              <a:t>Body</a:t>
            </a:r>
            <a:endParaRPr sz="26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813341" y="5821360"/>
            <a:ext cx="3719195" cy="638810"/>
          </a:xfrm>
          <a:prstGeom prst="rect">
            <a:avLst/>
          </a:prstGeom>
          <a:ln w="38210">
            <a:solidFill>
              <a:srgbClr val="000000"/>
            </a:solidFill>
          </a:ln>
        </p:spPr>
        <p:txBody>
          <a:bodyPr vert="horz" wrap="square" lIns="0" tIns="1225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965"/>
              </a:spcBef>
            </a:pPr>
            <a:r>
              <a:rPr sz="2650" spc="85" dirty="0">
                <a:solidFill>
                  <a:srgbClr val="050501"/>
                </a:solidFill>
                <a:latin typeface="Arial"/>
                <a:cs typeface="Arial"/>
              </a:rPr>
              <a:t>Action </a:t>
            </a:r>
            <a:r>
              <a:rPr sz="2650" spc="50" dirty="0">
                <a:solidFill>
                  <a:srgbClr val="161311"/>
                </a:solidFill>
                <a:latin typeface="Arial"/>
                <a:cs typeface="Arial"/>
              </a:rPr>
              <a:t>/</a:t>
            </a:r>
            <a:r>
              <a:rPr sz="2650" spc="-95" dirty="0">
                <a:solidFill>
                  <a:srgbClr val="161311"/>
                </a:solidFill>
                <a:latin typeface="Arial"/>
                <a:cs typeface="Arial"/>
              </a:rPr>
              <a:t> </a:t>
            </a:r>
            <a:r>
              <a:rPr sz="2650" spc="50" dirty="0">
                <a:solidFill>
                  <a:srgbClr val="050501"/>
                </a:solidFill>
                <a:latin typeface="Arial"/>
                <a:cs typeface="Arial"/>
              </a:rPr>
              <a:t>Thought</a:t>
            </a:r>
            <a:endParaRPr sz="26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50644" y="7091660"/>
            <a:ext cx="14657705" cy="96520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31445" marR="5080" indent="-119380">
              <a:lnSpc>
                <a:spcPct val="101600"/>
              </a:lnSpc>
              <a:spcBef>
                <a:spcPts val="55"/>
              </a:spcBef>
            </a:pPr>
            <a:r>
              <a:rPr sz="3050" u="heavy" spc="45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While</a:t>
            </a:r>
            <a:r>
              <a:rPr sz="3050" spc="-150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95" dirty="0">
                <a:solidFill>
                  <a:srgbClr val="050501"/>
                </a:solidFill>
                <a:latin typeface="Arial"/>
                <a:cs typeface="Arial"/>
              </a:rPr>
              <a:t>robotics</a:t>
            </a:r>
            <a:r>
              <a:rPr sz="3050" spc="20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120" dirty="0">
                <a:solidFill>
                  <a:srgbClr val="050501"/>
                </a:solidFill>
                <a:latin typeface="Arial"/>
                <a:cs typeface="Arial"/>
              </a:rPr>
              <a:t>and</a:t>
            </a:r>
            <a:r>
              <a:rPr sz="3050" spc="-17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50" dirty="0">
                <a:solidFill>
                  <a:srgbClr val="050501"/>
                </a:solidFill>
                <a:latin typeface="Arial"/>
                <a:cs typeface="Arial"/>
              </a:rPr>
              <a:t>sensors</a:t>
            </a:r>
            <a:r>
              <a:rPr sz="3050" spc="4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55" dirty="0">
                <a:solidFill>
                  <a:srgbClr val="050501"/>
                </a:solidFill>
                <a:latin typeface="Arial"/>
                <a:cs typeface="Arial"/>
              </a:rPr>
              <a:t>are</a:t>
            </a:r>
            <a:r>
              <a:rPr sz="3050" spc="-22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60" dirty="0">
                <a:solidFill>
                  <a:srgbClr val="050501"/>
                </a:solidFill>
                <a:latin typeface="Arial"/>
                <a:cs typeface="Arial"/>
              </a:rPr>
              <a:t>helpful</a:t>
            </a:r>
            <a:r>
              <a:rPr sz="3050" spc="10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30" dirty="0">
                <a:solidFill>
                  <a:srgbClr val="050501"/>
                </a:solidFill>
                <a:latin typeface="Arial"/>
                <a:cs typeface="Arial"/>
              </a:rPr>
              <a:t>enhancers</a:t>
            </a:r>
            <a:r>
              <a:rPr sz="3050" spc="114" dirty="0">
                <a:solidFill>
                  <a:srgbClr val="050501"/>
                </a:solidFill>
                <a:latin typeface="Arial"/>
                <a:cs typeface="Arial"/>
              </a:rPr>
              <a:t> for</a:t>
            </a:r>
            <a:r>
              <a:rPr sz="3050" spc="-120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60" dirty="0">
                <a:solidFill>
                  <a:srgbClr val="050501"/>
                </a:solidFill>
                <a:latin typeface="Arial"/>
                <a:cs typeface="Arial"/>
              </a:rPr>
              <a:t>grounding</a:t>
            </a:r>
            <a:r>
              <a:rPr sz="3050" spc="3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80" dirty="0">
                <a:solidFill>
                  <a:srgbClr val="050501"/>
                </a:solidFill>
                <a:latin typeface="Arial"/>
                <a:cs typeface="Arial"/>
              </a:rPr>
              <a:t>abstract</a:t>
            </a:r>
            <a:r>
              <a:rPr sz="3050" spc="50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110" dirty="0">
                <a:solidFill>
                  <a:srgbClr val="050501"/>
                </a:solidFill>
                <a:latin typeface="Arial"/>
                <a:cs typeface="Arial"/>
              </a:rPr>
              <a:t>concepts  </a:t>
            </a:r>
            <a:r>
              <a:rPr sz="3050" u="heavy" spc="75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hrough</a:t>
            </a:r>
            <a:r>
              <a:rPr sz="3050" spc="-14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-5" dirty="0">
                <a:solidFill>
                  <a:srgbClr val="050501"/>
                </a:solidFill>
                <a:latin typeface="Arial"/>
                <a:cs typeface="Arial"/>
              </a:rPr>
              <a:t>feedback',</a:t>
            </a:r>
            <a:r>
              <a:rPr sz="3050" spc="14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70" dirty="0">
                <a:solidFill>
                  <a:srgbClr val="050501"/>
                </a:solidFill>
                <a:latin typeface="Arial"/>
                <a:cs typeface="Arial"/>
              </a:rPr>
              <a:t>they</a:t>
            </a:r>
            <a:r>
              <a:rPr sz="3050" spc="-5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55" dirty="0">
                <a:solidFill>
                  <a:srgbClr val="050501"/>
                </a:solidFill>
                <a:latin typeface="Arial"/>
                <a:cs typeface="Arial"/>
              </a:rPr>
              <a:t>are</a:t>
            </a:r>
            <a:r>
              <a:rPr sz="3050" spc="-22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140" dirty="0">
                <a:solidFill>
                  <a:srgbClr val="050501"/>
                </a:solidFill>
                <a:latin typeface="Arial"/>
                <a:cs typeface="Arial"/>
              </a:rPr>
              <a:t>not</a:t>
            </a:r>
            <a:r>
              <a:rPr sz="3050" spc="-60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125" dirty="0">
                <a:solidFill>
                  <a:srgbClr val="050501"/>
                </a:solidFill>
                <a:latin typeface="Arial"/>
                <a:cs typeface="Arial"/>
              </a:rPr>
              <a:t>the</a:t>
            </a:r>
            <a:r>
              <a:rPr sz="3050" spc="-21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50" dirty="0">
                <a:solidFill>
                  <a:srgbClr val="050501"/>
                </a:solidFill>
                <a:latin typeface="Arial"/>
                <a:cs typeface="Arial"/>
              </a:rPr>
              <a:t>intelligence</a:t>
            </a:r>
            <a:r>
              <a:rPr sz="3050" spc="-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55" dirty="0">
                <a:solidFill>
                  <a:srgbClr val="050501"/>
                </a:solidFill>
                <a:latin typeface="Arial"/>
                <a:cs typeface="Arial"/>
              </a:rPr>
              <a:t>itself.</a:t>
            </a:r>
            <a:endParaRPr sz="30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49485" y="8515085"/>
            <a:ext cx="635508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b="1" spc="-35" dirty="0">
                <a:solidFill>
                  <a:srgbClr val="050501"/>
                </a:solidFill>
                <a:latin typeface="Arial"/>
                <a:cs typeface="Arial"/>
              </a:rPr>
              <a:t>Conclusion: </a:t>
            </a:r>
            <a:r>
              <a:rPr sz="3050" spc="80" dirty="0">
                <a:solidFill>
                  <a:srgbClr val="050501"/>
                </a:solidFill>
                <a:latin typeface="Arial"/>
                <a:cs typeface="Arial"/>
              </a:rPr>
              <a:t>Robots </a:t>
            </a:r>
            <a:r>
              <a:rPr sz="3050" spc="55" dirty="0">
                <a:solidFill>
                  <a:srgbClr val="050501"/>
                </a:solidFill>
                <a:latin typeface="Arial"/>
                <a:cs typeface="Arial"/>
              </a:rPr>
              <a:t>are </a:t>
            </a:r>
            <a:r>
              <a:rPr sz="3050" spc="125" dirty="0">
                <a:solidFill>
                  <a:srgbClr val="050501"/>
                </a:solidFill>
                <a:latin typeface="Arial"/>
                <a:cs typeface="Arial"/>
              </a:rPr>
              <a:t>the</a:t>
            </a:r>
            <a:r>
              <a:rPr sz="3050" spc="-41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30" dirty="0">
                <a:solidFill>
                  <a:srgbClr val="050501"/>
                </a:solidFill>
                <a:latin typeface="Arial"/>
                <a:cs typeface="Arial"/>
              </a:rPr>
              <a:t>vessel.</a:t>
            </a:r>
            <a:endParaRPr sz="30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623236" y="8470403"/>
            <a:ext cx="2614930" cy="554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521970" algn="l"/>
                <a:tab pos="1941195" algn="l"/>
                <a:tab pos="2487930" algn="l"/>
              </a:tabLst>
            </a:pPr>
            <a:r>
              <a:rPr sz="3100" b="1" u="heavy" spc="55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G</a:t>
            </a:r>
            <a:r>
              <a:rPr sz="3100" b="1" spc="55" dirty="0">
                <a:solidFill>
                  <a:srgbClr val="050501"/>
                </a:solidFill>
                <a:latin typeface="Arial"/>
                <a:cs typeface="Arial"/>
              </a:rPr>
              <a:t>	</a:t>
            </a:r>
            <a:r>
              <a:rPr sz="3450" b="1" u="heavy" spc="-295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is11i</a:t>
            </a:r>
            <a:r>
              <a:rPr sz="3450" b="1" u="heavy" spc="-360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e</a:t>
            </a:r>
            <a:r>
              <a:rPr sz="3450" b="1" u="heavy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	</a:t>
            </a:r>
            <a:r>
              <a:rPr sz="3450" b="1" spc="-165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450" b="1" u="heavy" spc="-145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n</a:t>
            </a:r>
            <a:r>
              <a:rPr sz="3450" b="1" dirty="0">
                <a:solidFill>
                  <a:srgbClr val="050501"/>
                </a:solidFill>
                <a:latin typeface="Arial"/>
                <a:cs typeface="Arial"/>
              </a:rPr>
              <a:t>	</a:t>
            </a:r>
            <a:r>
              <a:rPr sz="3450" spc="-65" dirty="0">
                <a:solidFill>
                  <a:srgbClr val="050501"/>
                </a:solidFill>
                <a:latin typeface="Arial"/>
                <a:cs typeface="Arial"/>
              </a:rPr>
              <a:t>.</a:t>
            </a:r>
            <a:endParaRPr sz="34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572672" y="8515085"/>
            <a:ext cx="16217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b="1" u="heavy" spc="75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mboat</a:t>
            </a:r>
            <a:r>
              <a:rPr sz="3100" b="1" u="heavy" spc="-25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 </a:t>
            </a:r>
            <a:r>
              <a:rPr sz="3100" b="1" u="heavy" spc="80" dirty="0">
                <a:solidFill>
                  <a:srgbClr val="050501"/>
                </a:solidFill>
                <a:uFill>
                  <a:solidFill>
                    <a:srgbClr val="050501"/>
                  </a:solidFill>
                </a:uFill>
                <a:latin typeface="Arial"/>
                <a:cs typeface="Arial"/>
              </a:rPr>
              <a:t>d</a:t>
            </a:r>
            <a:endParaRPr sz="31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787731" y="8521468"/>
            <a:ext cx="2241550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050" spc="100" dirty="0">
                <a:solidFill>
                  <a:srgbClr val="050501"/>
                </a:solidFill>
                <a:latin typeface="Arial"/>
                <a:cs typeface="Arial"/>
              </a:rPr>
              <a:t>is </a:t>
            </a:r>
            <a:r>
              <a:rPr sz="3050" spc="75" dirty="0">
                <a:solidFill>
                  <a:srgbClr val="050501"/>
                </a:solidFill>
                <a:latin typeface="Arial"/>
                <a:cs typeface="Arial"/>
              </a:rPr>
              <a:t>simply</a:t>
            </a:r>
            <a:r>
              <a:rPr sz="3050" spc="-400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70" dirty="0">
                <a:solidFill>
                  <a:srgbClr val="050501"/>
                </a:solidFill>
                <a:latin typeface="Arial"/>
                <a:cs typeface="Arial"/>
              </a:rPr>
              <a:t>the</a:t>
            </a:r>
            <a:endParaRPr sz="30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52503" y="8993816"/>
            <a:ext cx="10042525" cy="49275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050" spc="75" dirty="0">
                <a:solidFill>
                  <a:srgbClr val="050501"/>
                </a:solidFill>
                <a:latin typeface="Arial"/>
                <a:cs typeface="Arial"/>
              </a:rPr>
              <a:t>combination </a:t>
            </a:r>
            <a:r>
              <a:rPr sz="3050" spc="100" dirty="0">
                <a:solidFill>
                  <a:srgbClr val="050501"/>
                </a:solidFill>
                <a:latin typeface="Arial"/>
                <a:cs typeface="Arial"/>
              </a:rPr>
              <a:t>of </a:t>
            </a:r>
            <a:r>
              <a:rPr sz="3050" spc="10" dirty="0">
                <a:solidFill>
                  <a:srgbClr val="050501"/>
                </a:solidFill>
                <a:latin typeface="Arial"/>
                <a:cs typeface="Arial"/>
              </a:rPr>
              <a:t>general </a:t>
            </a:r>
            <a:r>
              <a:rPr sz="3050" spc="35" dirty="0">
                <a:solidFill>
                  <a:srgbClr val="050501"/>
                </a:solidFill>
                <a:latin typeface="Arial"/>
                <a:cs typeface="Arial"/>
              </a:rPr>
              <a:t>intelligence </a:t>
            </a:r>
            <a:r>
              <a:rPr sz="3050" spc="135" dirty="0">
                <a:solidFill>
                  <a:srgbClr val="050501"/>
                </a:solidFill>
                <a:latin typeface="Arial"/>
                <a:cs typeface="Arial"/>
              </a:rPr>
              <a:t>with </a:t>
            </a:r>
            <a:r>
              <a:rPr sz="3050" spc="175" dirty="0">
                <a:solidFill>
                  <a:srgbClr val="050501"/>
                </a:solidFill>
                <a:latin typeface="Arial"/>
                <a:cs typeface="Arial"/>
              </a:rPr>
              <a:t>a </a:t>
            </a:r>
            <a:r>
              <a:rPr sz="3050" spc="65" dirty="0">
                <a:solidFill>
                  <a:srgbClr val="050501"/>
                </a:solidFill>
                <a:latin typeface="Arial"/>
                <a:cs typeface="Arial"/>
              </a:rPr>
              <a:t>physical</a:t>
            </a:r>
            <a:r>
              <a:rPr sz="3050" spc="-509" dirty="0">
                <a:solidFill>
                  <a:srgbClr val="050501"/>
                </a:solidFill>
                <a:latin typeface="Arial"/>
                <a:cs typeface="Arial"/>
              </a:rPr>
              <a:t> </a:t>
            </a:r>
            <a:r>
              <a:rPr sz="3050" spc="80" dirty="0">
                <a:solidFill>
                  <a:srgbClr val="050501"/>
                </a:solidFill>
                <a:latin typeface="Arial"/>
                <a:cs typeface="Arial"/>
              </a:rPr>
              <a:t>form.</a:t>
            </a:r>
            <a:endParaRPr sz="3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33281" y="944695"/>
            <a:ext cx="891584" cy="6893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865503" y="3804311"/>
            <a:ext cx="6572250" cy="5361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865503" y="4366021"/>
            <a:ext cx="7769520" cy="474900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049125" y="5974555"/>
            <a:ext cx="509476" cy="33191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577557" y="5489442"/>
            <a:ext cx="2725700" cy="51064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865503" y="6561797"/>
            <a:ext cx="0" cy="1787525"/>
          </a:xfrm>
          <a:custGeom>
            <a:avLst/>
            <a:gdLst/>
            <a:ahLst/>
            <a:cxnLst/>
            <a:rect l="l" t="t" r="r" b="b"/>
            <a:pathLst>
              <a:path h="1787525">
                <a:moveTo>
                  <a:pt x="0" y="1787259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92885" y="740501"/>
            <a:ext cx="14979650" cy="1067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847975" algn="l"/>
              </a:tabLst>
            </a:pPr>
            <a:r>
              <a:rPr sz="6800" b="1" spc="204" dirty="0">
                <a:solidFill>
                  <a:srgbClr val="030503"/>
                </a:solidFill>
                <a:latin typeface="Arial"/>
                <a:cs typeface="Arial"/>
              </a:rPr>
              <a:t>The	</a:t>
            </a:r>
            <a:r>
              <a:rPr sz="6800" b="1" spc="100" dirty="0">
                <a:solidFill>
                  <a:srgbClr val="030503"/>
                </a:solidFill>
                <a:latin typeface="Arial"/>
                <a:cs typeface="Arial"/>
              </a:rPr>
              <a:t>chitecture</a:t>
            </a:r>
            <a:r>
              <a:rPr sz="6800" b="1" spc="150" dirty="0">
                <a:solidFill>
                  <a:srgbClr val="030503"/>
                </a:solidFill>
                <a:latin typeface="Arial"/>
                <a:cs typeface="Arial"/>
              </a:rPr>
              <a:t> </a:t>
            </a:r>
            <a:r>
              <a:rPr sz="6800" b="1" spc="260" dirty="0">
                <a:solidFill>
                  <a:srgbClr val="030503"/>
                </a:solidFill>
                <a:latin typeface="Arial"/>
                <a:cs typeface="Arial"/>
              </a:rPr>
              <a:t>of</a:t>
            </a:r>
            <a:r>
              <a:rPr sz="6800" b="1" spc="-595" dirty="0">
                <a:solidFill>
                  <a:srgbClr val="030503"/>
                </a:solidFill>
                <a:latin typeface="Arial"/>
                <a:cs typeface="Arial"/>
              </a:rPr>
              <a:t> </a:t>
            </a:r>
            <a:r>
              <a:rPr sz="6800" b="1" spc="310" dirty="0">
                <a:solidFill>
                  <a:srgbClr val="030503"/>
                </a:solidFill>
                <a:latin typeface="Arial"/>
                <a:cs typeface="Arial"/>
              </a:rPr>
              <a:t>a</a:t>
            </a:r>
            <a:r>
              <a:rPr sz="6800" b="1" spc="-459" dirty="0">
                <a:solidFill>
                  <a:srgbClr val="030503"/>
                </a:solidFill>
                <a:latin typeface="Arial"/>
                <a:cs typeface="Arial"/>
              </a:rPr>
              <a:t> </a:t>
            </a:r>
            <a:r>
              <a:rPr sz="6800" b="1" spc="145" dirty="0">
                <a:solidFill>
                  <a:srgbClr val="030503"/>
                </a:solidFill>
                <a:latin typeface="Arial"/>
                <a:cs typeface="Arial"/>
              </a:rPr>
              <a:t>General</a:t>
            </a:r>
            <a:r>
              <a:rPr sz="6800" b="1" spc="-555" dirty="0">
                <a:solidFill>
                  <a:srgbClr val="030503"/>
                </a:solidFill>
                <a:latin typeface="Arial"/>
                <a:cs typeface="Arial"/>
              </a:rPr>
              <a:t> </a:t>
            </a:r>
            <a:r>
              <a:rPr sz="6800" b="1" spc="600" dirty="0">
                <a:solidFill>
                  <a:srgbClr val="030503"/>
                </a:solidFill>
                <a:latin typeface="Arial"/>
                <a:cs typeface="Arial"/>
              </a:rPr>
              <a:t>Mind</a:t>
            </a:r>
            <a:endParaRPr sz="68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pc="-25" dirty="0"/>
              <a:t>Isl\ </a:t>
            </a:r>
            <a:r>
              <a:rPr spc="-50" dirty="0">
                <a:solidFill>
                  <a:srgbClr val="161311"/>
                </a:solidFill>
              </a:rPr>
              <a:t>N</a:t>
            </a:r>
            <a:r>
              <a:rPr spc="-50" dirty="0"/>
              <a:t>ot </a:t>
            </a:r>
            <a:r>
              <a:rPr spc="-40" dirty="0"/>
              <a:t>eboo</a:t>
            </a:r>
            <a:r>
              <a:rPr spc="-150" dirty="0"/>
              <a:t> </a:t>
            </a:r>
            <a:r>
              <a:rPr spc="-15" dirty="0"/>
              <a:t>kL</a:t>
            </a:r>
            <a:r>
              <a:rPr spc="-15" dirty="0">
                <a:solidFill>
                  <a:srgbClr val="161311"/>
                </a:solidFill>
              </a:rPr>
              <a:t>M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225690" y="2278823"/>
            <a:ext cx="3081020" cy="10020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3495">
              <a:lnSpc>
                <a:spcPts val="4165"/>
              </a:lnSpc>
              <a:spcBef>
                <a:spcPts val="114"/>
              </a:spcBef>
            </a:pPr>
            <a:r>
              <a:rPr sz="3550" b="1" spc="40" dirty="0">
                <a:solidFill>
                  <a:srgbClr val="42423D"/>
                </a:solidFill>
                <a:latin typeface="Courier New"/>
                <a:cs typeface="Courier New"/>
              </a:rPr>
              <a:t>r---------,</a:t>
            </a:r>
            <a:endParaRPr sz="3550">
              <a:latin typeface="Courier New"/>
              <a:cs typeface="Courier New"/>
            </a:endParaRPr>
          </a:p>
          <a:p>
            <a:pPr marL="12700">
              <a:lnSpc>
                <a:spcPts val="3504"/>
              </a:lnSpc>
              <a:tabLst>
                <a:tab pos="755015" algn="l"/>
                <a:tab pos="2929255" algn="l"/>
              </a:tabLst>
            </a:pPr>
            <a:r>
              <a:rPr sz="3000" spc="15" dirty="0">
                <a:solidFill>
                  <a:srgbClr val="42423D"/>
                </a:solidFill>
                <a:latin typeface="Arial"/>
                <a:cs typeface="Arial"/>
              </a:rPr>
              <a:t>:	</a:t>
            </a:r>
            <a:r>
              <a:rPr sz="3000" spc="55" dirty="0">
                <a:solidFill>
                  <a:srgbClr val="030503"/>
                </a:solidFill>
                <a:latin typeface="Arial"/>
                <a:cs typeface="Arial"/>
              </a:rPr>
              <a:t>Robotics	</a:t>
            </a:r>
            <a:r>
              <a:rPr sz="3000" spc="35" dirty="0">
                <a:solidFill>
                  <a:srgbClr val="42423D"/>
                </a:solidFill>
                <a:latin typeface="Arial"/>
                <a:cs typeface="Arial"/>
              </a:rPr>
              <a:t>:</a:t>
            </a:r>
            <a:endParaRPr sz="3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38758" y="3229900"/>
            <a:ext cx="3061335" cy="3778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08610" algn="l"/>
                <a:tab pos="2929255" algn="l"/>
              </a:tabLst>
            </a:pPr>
            <a:r>
              <a:rPr sz="1550" spc="35" dirty="0">
                <a:solidFill>
                  <a:srgbClr val="42423D"/>
                </a:solidFill>
                <a:latin typeface="Arial"/>
                <a:cs typeface="Arial"/>
              </a:rPr>
              <a:t>1	</a:t>
            </a:r>
            <a:r>
              <a:rPr sz="2300" spc="25" dirty="0">
                <a:solidFill>
                  <a:srgbClr val="181815"/>
                </a:solidFill>
                <a:latin typeface="Arial"/>
                <a:cs typeface="Arial"/>
              </a:rPr>
              <a:t>(</a:t>
            </a:r>
            <a:r>
              <a:rPr sz="2300" spc="30" dirty="0">
                <a:solidFill>
                  <a:srgbClr val="181815"/>
                </a:solidFill>
                <a:latin typeface="Arial"/>
                <a:cs typeface="Arial"/>
              </a:rPr>
              <a:t>Optiona</a:t>
            </a:r>
            <a:r>
              <a:rPr sz="2300" spc="15" dirty="0">
                <a:solidFill>
                  <a:srgbClr val="181815"/>
                </a:solidFill>
                <a:latin typeface="Arial"/>
                <a:cs typeface="Arial"/>
              </a:rPr>
              <a:t>l</a:t>
            </a:r>
            <a:r>
              <a:rPr sz="2300" spc="105" dirty="0">
                <a:solidFill>
                  <a:srgbClr val="181815"/>
                </a:solidFill>
                <a:latin typeface="Arial"/>
                <a:cs typeface="Arial"/>
              </a:rPr>
              <a:t> </a:t>
            </a:r>
            <a:r>
              <a:rPr sz="2300" spc="120" dirty="0">
                <a:solidFill>
                  <a:srgbClr val="030503"/>
                </a:solidFill>
                <a:latin typeface="Arial"/>
                <a:cs typeface="Arial"/>
              </a:rPr>
              <a:t>A</a:t>
            </a:r>
            <a:r>
              <a:rPr sz="2300" spc="-15" dirty="0">
                <a:solidFill>
                  <a:srgbClr val="030503"/>
                </a:solidFill>
                <a:latin typeface="Arial"/>
                <a:cs typeface="Arial"/>
              </a:rPr>
              <a:t>d</a:t>
            </a:r>
            <a:r>
              <a:rPr sz="2300" spc="125" dirty="0">
                <a:solidFill>
                  <a:srgbClr val="030503"/>
                </a:solidFill>
                <a:latin typeface="Arial"/>
                <a:cs typeface="Arial"/>
              </a:rPr>
              <a:t>d</a:t>
            </a:r>
            <a:r>
              <a:rPr sz="2300" spc="225" dirty="0">
                <a:solidFill>
                  <a:srgbClr val="2D2D2A"/>
                </a:solidFill>
                <a:latin typeface="Arial"/>
                <a:cs typeface="Arial"/>
              </a:rPr>
              <a:t>-</a:t>
            </a:r>
            <a:r>
              <a:rPr sz="2300" spc="45" dirty="0">
                <a:solidFill>
                  <a:srgbClr val="2D2D2A"/>
                </a:solidFill>
                <a:latin typeface="Arial"/>
                <a:cs typeface="Arial"/>
              </a:rPr>
              <a:t>o</a:t>
            </a:r>
            <a:r>
              <a:rPr sz="2300" spc="100" dirty="0">
                <a:solidFill>
                  <a:srgbClr val="030503"/>
                </a:solidFill>
                <a:latin typeface="Arial"/>
                <a:cs typeface="Arial"/>
              </a:rPr>
              <a:t>n</a:t>
            </a:r>
            <a:r>
              <a:rPr sz="2300" spc="60" dirty="0">
                <a:solidFill>
                  <a:srgbClr val="030503"/>
                </a:solidFill>
                <a:latin typeface="Arial"/>
                <a:cs typeface="Arial"/>
              </a:rPr>
              <a:t>)</a:t>
            </a:r>
            <a:r>
              <a:rPr sz="2300" dirty="0">
                <a:solidFill>
                  <a:srgbClr val="030503"/>
                </a:solidFill>
                <a:latin typeface="Arial"/>
                <a:cs typeface="Arial"/>
              </a:rPr>
              <a:t>	</a:t>
            </a:r>
            <a:r>
              <a:rPr sz="1550" spc="70" dirty="0">
                <a:solidFill>
                  <a:srgbClr val="42423D"/>
                </a:solidFill>
                <a:latin typeface="Arial"/>
                <a:cs typeface="Arial"/>
              </a:rPr>
              <a:t>1</a:t>
            </a:r>
            <a:endParaRPr sz="15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45611" y="3402243"/>
            <a:ext cx="2950210" cy="5695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50" b="1" spc="-45" dirty="0">
                <a:solidFill>
                  <a:srgbClr val="42423D"/>
                </a:solidFill>
                <a:latin typeface="Courier New"/>
                <a:cs typeface="Courier New"/>
              </a:rPr>
              <a:t>L---------J</a:t>
            </a:r>
            <a:endParaRPr sz="355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29533" y="4672475"/>
            <a:ext cx="1635760" cy="9321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4604" algn="ctr">
              <a:lnSpc>
                <a:spcPts val="3620"/>
              </a:lnSpc>
              <a:spcBef>
                <a:spcPts val="114"/>
              </a:spcBef>
            </a:pPr>
            <a:r>
              <a:rPr sz="3100" b="1" spc="-150" dirty="0">
                <a:solidFill>
                  <a:srgbClr val="030503"/>
                </a:solidFill>
                <a:latin typeface="Arial"/>
                <a:cs typeface="Arial"/>
              </a:rPr>
              <a:t>AGI</a:t>
            </a:r>
            <a:endParaRPr sz="3100">
              <a:latin typeface="Arial"/>
              <a:cs typeface="Arial"/>
            </a:endParaRPr>
          </a:p>
          <a:p>
            <a:pPr algn="ctr">
              <a:lnSpc>
                <a:spcPts val="3500"/>
              </a:lnSpc>
            </a:pPr>
            <a:r>
              <a:rPr sz="3000" spc="65" dirty="0">
                <a:solidFill>
                  <a:srgbClr val="030503"/>
                </a:solidFill>
                <a:latin typeface="Arial"/>
                <a:cs typeface="Arial"/>
              </a:rPr>
              <a:t>Outcome</a:t>
            </a:r>
            <a:endParaRPr sz="3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410470" y="4946947"/>
            <a:ext cx="4410075" cy="15627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indent="8890">
              <a:lnSpc>
                <a:spcPts val="4020"/>
              </a:lnSpc>
              <a:spcBef>
                <a:spcPts val="150"/>
              </a:spcBef>
            </a:pPr>
            <a:r>
              <a:rPr sz="3250" spc="75" dirty="0">
                <a:solidFill>
                  <a:srgbClr val="030503"/>
                </a:solidFill>
                <a:latin typeface="Arial"/>
                <a:cs typeface="Arial"/>
              </a:rPr>
              <a:t>Moving </a:t>
            </a:r>
            <a:r>
              <a:rPr sz="3250" spc="80" dirty="0">
                <a:solidFill>
                  <a:srgbClr val="030503"/>
                </a:solidFill>
                <a:latin typeface="Arial"/>
                <a:cs typeface="Arial"/>
              </a:rPr>
              <a:t>from</a:t>
            </a:r>
            <a:r>
              <a:rPr sz="3250" spc="-320" dirty="0">
                <a:solidFill>
                  <a:srgbClr val="030503"/>
                </a:solidFill>
                <a:latin typeface="Arial"/>
                <a:cs typeface="Arial"/>
              </a:rPr>
              <a:t> </a:t>
            </a:r>
            <a:r>
              <a:rPr sz="3250" spc="65" dirty="0">
                <a:solidFill>
                  <a:srgbClr val="030503"/>
                </a:solidFill>
                <a:latin typeface="Arial"/>
                <a:cs typeface="Arial"/>
              </a:rPr>
              <a:t>mimicking  </a:t>
            </a:r>
            <a:r>
              <a:rPr sz="3250" u="heavy" spc="55" dirty="0">
                <a:solidFill>
                  <a:srgbClr val="030503"/>
                </a:solidFill>
                <a:uFill>
                  <a:solidFill>
                    <a:srgbClr val="030503"/>
                  </a:solidFill>
                </a:uFill>
                <a:latin typeface="Arial"/>
                <a:cs typeface="Arial"/>
              </a:rPr>
              <a:t>patterns</a:t>
            </a:r>
            <a:r>
              <a:rPr sz="3250" spc="45" dirty="0">
                <a:solidFill>
                  <a:srgbClr val="030503"/>
                </a:solidFill>
                <a:latin typeface="Arial"/>
                <a:cs typeface="Arial"/>
              </a:rPr>
              <a:t> </a:t>
            </a:r>
            <a:r>
              <a:rPr sz="3250" spc="50" dirty="0">
                <a:solidFill>
                  <a:srgbClr val="030503"/>
                </a:solidFill>
                <a:latin typeface="Arial"/>
                <a:cs typeface="Arial"/>
              </a:rPr>
              <a:t>to</a:t>
            </a:r>
            <a:endParaRPr sz="3250">
              <a:latin typeface="Arial"/>
              <a:cs typeface="Arial"/>
            </a:endParaRPr>
          </a:p>
          <a:p>
            <a:pPr marL="360680">
              <a:lnSpc>
                <a:spcPts val="4010"/>
              </a:lnSpc>
              <a:tabLst>
                <a:tab pos="1137285" algn="l"/>
              </a:tabLst>
            </a:pPr>
            <a:r>
              <a:rPr sz="3950" b="1" u="heavy" spc="85" dirty="0">
                <a:solidFill>
                  <a:srgbClr val="030503"/>
                </a:solidFill>
                <a:uFill>
                  <a:solidFill>
                    <a:srgbClr val="030503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3950" b="1" spc="85" dirty="0">
                <a:solidFill>
                  <a:srgbClr val="030503"/>
                </a:solidFill>
                <a:latin typeface="Times New Roman"/>
                <a:cs typeface="Times New Roman"/>
              </a:rPr>
              <a:t>	</a:t>
            </a:r>
            <a:r>
              <a:rPr sz="3950" spc="40" dirty="0">
                <a:solidFill>
                  <a:srgbClr val="030503"/>
                </a:solidFill>
                <a:latin typeface="Times New Roman"/>
                <a:cs typeface="Times New Roman"/>
              </a:rPr>
              <a:t>.</a:t>
            </a:r>
            <a:endParaRPr sz="3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24639" y="970227"/>
            <a:ext cx="3235177" cy="10212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941924" y="995759"/>
            <a:ext cx="1120848" cy="9702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46776" y="1225550"/>
            <a:ext cx="1120848" cy="7404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374371" y="1251081"/>
            <a:ext cx="662319" cy="9702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316904" y="1046824"/>
            <a:ext cx="1171796" cy="94469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870807" y="995759"/>
            <a:ext cx="866110" cy="9957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4493683"/>
            <a:ext cx="968005" cy="61277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74753" y="4136230"/>
            <a:ext cx="560424" cy="130214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54130" y="5208587"/>
            <a:ext cx="917058" cy="86809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28884" y="5463910"/>
            <a:ext cx="534950" cy="107235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78996" y="5744766"/>
            <a:ext cx="636845" cy="79150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476267" y="4774538"/>
            <a:ext cx="1808642" cy="176172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437753" y="3268134"/>
            <a:ext cx="4610764" cy="32681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92341" y="6025619"/>
            <a:ext cx="0" cy="485140"/>
          </a:xfrm>
          <a:custGeom>
            <a:avLst/>
            <a:gdLst/>
            <a:ahLst/>
            <a:cxnLst/>
            <a:rect l="l" t="t" r="r" b="b"/>
            <a:pathLst>
              <a:path h="485140">
                <a:moveTo>
                  <a:pt x="0" y="485113"/>
                </a:moveTo>
                <a:lnTo>
                  <a:pt x="0" y="0"/>
                </a:lnTo>
              </a:path>
            </a:pathLst>
          </a:custGeom>
          <a:ln w="509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634720" y="2706422"/>
            <a:ext cx="0" cy="561975"/>
          </a:xfrm>
          <a:custGeom>
            <a:avLst/>
            <a:gdLst/>
            <a:ahLst/>
            <a:cxnLst/>
            <a:rect l="l" t="t" r="r" b="b"/>
            <a:pathLst>
              <a:path h="561975">
                <a:moveTo>
                  <a:pt x="0" y="561710"/>
                </a:moveTo>
                <a:lnTo>
                  <a:pt x="0" y="0"/>
                </a:lnTo>
              </a:path>
            </a:pathLst>
          </a:custGeom>
          <a:ln w="12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22744" y="4672407"/>
            <a:ext cx="713740" cy="0"/>
          </a:xfrm>
          <a:custGeom>
            <a:avLst/>
            <a:gdLst/>
            <a:ahLst/>
            <a:cxnLst/>
            <a:rect l="l" t="t" r="r" b="b"/>
            <a:pathLst>
              <a:path w="713739">
                <a:moveTo>
                  <a:pt x="0" y="0"/>
                </a:moveTo>
                <a:lnTo>
                  <a:pt x="713267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63000" y="5042625"/>
            <a:ext cx="713740" cy="0"/>
          </a:xfrm>
          <a:custGeom>
            <a:avLst/>
            <a:gdLst/>
            <a:ahLst/>
            <a:cxnLst/>
            <a:rect l="l" t="t" r="r" b="b"/>
            <a:pathLst>
              <a:path w="713740">
                <a:moveTo>
                  <a:pt x="0" y="0"/>
                </a:moveTo>
                <a:lnTo>
                  <a:pt x="713267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171189" y="5221351"/>
            <a:ext cx="840740" cy="0"/>
          </a:xfrm>
          <a:custGeom>
            <a:avLst/>
            <a:gdLst/>
            <a:ahLst/>
            <a:cxnLst/>
            <a:rect l="l" t="t" r="r" b="b"/>
            <a:pathLst>
              <a:path w="840739">
                <a:moveTo>
                  <a:pt x="0" y="0"/>
                </a:moveTo>
                <a:lnTo>
                  <a:pt x="840636" y="0"/>
                </a:lnTo>
              </a:path>
            </a:pathLst>
          </a:custGeom>
          <a:ln w="510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64215" y="5425610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058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361939" y="5425610"/>
            <a:ext cx="1223010" cy="0"/>
          </a:xfrm>
          <a:custGeom>
            <a:avLst/>
            <a:gdLst/>
            <a:ahLst/>
            <a:cxnLst/>
            <a:rect l="l" t="t" r="r" b="b"/>
            <a:pathLst>
              <a:path w="1223009">
                <a:moveTo>
                  <a:pt x="0" y="0"/>
                </a:moveTo>
                <a:lnTo>
                  <a:pt x="1222744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463835" y="5566037"/>
            <a:ext cx="1197610" cy="0"/>
          </a:xfrm>
          <a:custGeom>
            <a:avLst/>
            <a:gdLst/>
            <a:ahLst/>
            <a:cxnLst/>
            <a:rect l="l" t="t" r="r" b="b"/>
            <a:pathLst>
              <a:path w="1197609">
                <a:moveTo>
                  <a:pt x="0" y="0"/>
                </a:moveTo>
                <a:lnTo>
                  <a:pt x="1197270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463835" y="5719231"/>
            <a:ext cx="2012950" cy="0"/>
          </a:xfrm>
          <a:custGeom>
            <a:avLst/>
            <a:gdLst/>
            <a:ahLst/>
            <a:cxnLst/>
            <a:rect l="l" t="t" r="r" b="b"/>
            <a:pathLst>
              <a:path w="2012950">
                <a:moveTo>
                  <a:pt x="0" y="0"/>
                </a:moveTo>
                <a:lnTo>
                  <a:pt x="2012433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463835" y="6063917"/>
            <a:ext cx="815340" cy="0"/>
          </a:xfrm>
          <a:custGeom>
            <a:avLst/>
            <a:gdLst/>
            <a:ahLst/>
            <a:cxnLst/>
            <a:rect l="l" t="t" r="r" b="b"/>
            <a:pathLst>
              <a:path w="815340">
                <a:moveTo>
                  <a:pt x="0" y="0"/>
                </a:moveTo>
                <a:lnTo>
                  <a:pt x="815162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068686" y="6217111"/>
            <a:ext cx="407670" cy="0"/>
          </a:xfrm>
          <a:custGeom>
            <a:avLst/>
            <a:gdLst/>
            <a:ahLst/>
            <a:cxnLst/>
            <a:rect l="l" t="t" r="r" b="b"/>
            <a:pathLst>
              <a:path w="407670">
                <a:moveTo>
                  <a:pt x="0" y="0"/>
                </a:moveTo>
                <a:lnTo>
                  <a:pt x="407581" y="0"/>
                </a:lnTo>
              </a:path>
            </a:pathLst>
          </a:custGeom>
          <a:ln w="382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99165" y="6459667"/>
            <a:ext cx="5629910" cy="0"/>
          </a:xfrm>
          <a:custGeom>
            <a:avLst/>
            <a:gdLst/>
            <a:ahLst/>
            <a:cxnLst/>
            <a:rect l="l" t="t" r="r" b="b"/>
            <a:pathLst>
              <a:path w="5629909">
                <a:moveTo>
                  <a:pt x="0" y="0"/>
                </a:moveTo>
                <a:lnTo>
                  <a:pt x="5629718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106434" y="459646"/>
            <a:ext cx="330200" cy="10217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500" spc="120" dirty="0">
                <a:solidFill>
                  <a:srgbClr val="31312D"/>
                </a:solidFill>
                <a:latin typeface="Times New Roman"/>
                <a:cs typeface="Times New Roman"/>
              </a:rPr>
              <a:t>•</a:t>
            </a:r>
            <a:endParaRPr sz="65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pc="-25" dirty="0"/>
              <a:t>Isl\ </a:t>
            </a:r>
            <a:r>
              <a:rPr spc="-50" dirty="0">
                <a:solidFill>
                  <a:srgbClr val="161311"/>
                </a:solidFill>
              </a:rPr>
              <a:t>N</a:t>
            </a:r>
            <a:r>
              <a:rPr spc="-50" dirty="0"/>
              <a:t>ot </a:t>
            </a:r>
            <a:r>
              <a:rPr spc="-40" dirty="0"/>
              <a:t>eboo</a:t>
            </a:r>
            <a:r>
              <a:rPr spc="-150" dirty="0"/>
              <a:t> </a:t>
            </a:r>
            <a:r>
              <a:rPr spc="-15" dirty="0"/>
              <a:t>kL</a:t>
            </a:r>
            <a:r>
              <a:rPr spc="-15" dirty="0">
                <a:solidFill>
                  <a:srgbClr val="161311"/>
                </a:solidFill>
              </a:rPr>
              <a:t>M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120" dirty="0"/>
              <a:t>•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6078094" y="1021358"/>
            <a:ext cx="3026410" cy="1128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567815" algn="l"/>
              </a:tabLst>
            </a:pPr>
            <a:r>
              <a:rPr sz="7200" spc="125" dirty="0">
                <a:solidFill>
                  <a:srgbClr val="31312D"/>
                </a:solidFill>
                <a:latin typeface="Times New Roman"/>
                <a:cs typeface="Times New Roman"/>
              </a:rPr>
              <a:t>I	</a:t>
            </a:r>
            <a:r>
              <a:rPr sz="7200" b="1" spc="185" dirty="0">
                <a:solidFill>
                  <a:srgbClr val="31312D"/>
                </a:solidFill>
                <a:latin typeface="Arial"/>
                <a:cs typeface="Arial"/>
              </a:rPr>
              <a:t>1cr</a:t>
            </a:r>
            <a:endParaRPr sz="72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2720345" y="1034124"/>
            <a:ext cx="3602990" cy="1128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200" b="1" spc="1465" dirty="0">
                <a:solidFill>
                  <a:srgbClr val="31312D"/>
                </a:solidFill>
                <a:latin typeface="Arial"/>
                <a:cs typeface="Arial"/>
              </a:rPr>
              <a:t>eason</a:t>
            </a:r>
            <a:endParaRPr sz="72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46557" y="2965641"/>
            <a:ext cx="4881245" cy="1315085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marL="12700" marR="5080" indent="-46990" algn="ctr">
              <a:lnSpc>
                <a:spcPct val="105900"/>
              </a:lnSpc>
              <a:spcBef>
                <a:spcPts val="145"/>
              </a:spcBef>
            </a:pPr>
            <a:r>
              <a:rPr sz="2650" spc="-185" dirty="0">
                <a:solidFill>
                  <a:srgbClr val="161611"/>
                </a:solidFill>
                <a:latin typeface="Arial"/>
                <a:cs typeface="Arial"/>
              </a:rPr>
              <a:t>AGI </a:t>
            </a:r>
            <a:r>
              <a:rPr sz="2650" spc="-135" dirty="0">
                <a:solidFill>
                  <a:srgbClr val="161611"/>
                </a:solidFill>
                <a:latin typeface="Arial"/>
                <a:cs typeface="Arial"/>
              </a:rPr>
              <a:t>represents </a:t>
            </a:r>
            <a:r>
              <a:rPr sz="2650" spc="-40" dirty="0">
                <a:solidFill>
                  <a:srgbClr val="161611"/>
                </a:solidFill>
                <a:latin typeface="Arial"/>
                <a:cs typeface="Arial"/>
              </a:rPr>
              <a:t>the </a:t>
            </a:r>
            <a:r>
              <a:rPr sz="2650" spc="-110" dirty="0">
                <a:solidFill>
                  <a:srgbClr val="161611"/>
                </a:solidFill>
                <a:latin typeface="Arial"/>
                <a:cs typeface="Arial"/>
              </a:rPr>
              <a:t>technological  replication </a:t>
            </a:r>
            <a:r>
              <a:rPr sz="2650" spc="-35" dirty="0">
                <a:solidFill>
                  <a:srgbClr val="161611"/>
                </a:solidFill>
                <a:latin typeface="Arial"/>
                <a:cs typeface="Arial"/>
              </a:rPr>
              <a:t>of </a:t>
            </a:r>
            <a:r>
              <a:rPr sz="2650" spc="-75" dirty="0">
                <a:solidFill>
                  <a:srgbClr val="161611"/>
                </a:solidFill>
                <a:latin typeface="Arial"/>
                <a:cs typeface="Arial"/>
              </a:rPr>
              <a:t>the </a:t>
            </a:r>
            <a:r>
              <a:rPr sz="2650" spc="-150" dirty="0">
                <a:solidFill>
                  <a:srgbClr val="161611"/>
                </a:solidFill>
                <a:latin typeface="Arial"/>
                <a:cs typeface="Arial"/>
              </a:rPr>
              <a:t>human </a:t>
            </a:r>
            <a:r>
              <a:rPr sz="2650" spc="-95" dirty="0">
                <a:solidFill>
                  <a:srgbClr val="161611"/>
                </a:solidFill>
                <a:latin typeface="Arial"/>
                <a:cs typeface="Arial"/>
              </a:rPr>
              <a:t>capacity</a:t>
            </a:r>
            <a:r>
              <a:rPr sz="2650" spc="-300" dirty="0">
                <a:solidFill>
                  <a:srgbClr val="161611"/>
                </a:solidFill>
                <a:latin typeface="Arial"/>
                <a:cs typeface="Arial"/>
              </a:rPr>
              <a:t> </a:t>
            </a:r>
            <a:r>
              <a:rPr sz="2650" spc="40" dirty="0">
                <a:solidFill>
                  <a:srgbClr val="161611"/>
                </a:solidFill>
                <a:latin typeface="Arial"/>
                <a:cs typeface="Arial"/>
              </a:rPr>
              <a:t>to  </a:t>
            </a:r>
            <a:r>
              <a:rPr sz="2650" spc="-120" dirty="0">
                <a:solidFill>
                  <a:srgbClr val="161611"/>
                </a:solidFill>
                <a:latin typeface="Arial"/>
                <a:cs typeface="Arial"/>
              </a:rPr>
              <a:t>learn and </a:t>
            </a:r>
            <a:r>
              <a:rPr sz="2650" spc="-160" dirty="0">
                <a:solidFill>
                  <a:srgbClr val="161611"/>
                </a:solidFill>
                <a:latin typeface="Arial"/>
                <a:cs typeface="Arial"/>
              </a:rPr>
              <a:t>reason </a:t>
            </a:r>
            <a:r>
              <a:rPr sz="2650" spc="-135" dirty="0">
                <a:solidFill>
                  <a:srgbClr val="161611"/>
                </a:solidFill>
                <a:latin typeface="Arial"/>
                <a:cs typeface="Arial"/>
              </a:rPr>
              <a:t>across</a:t>
            </a:r>
            <a:r>
              <a:rPr sz="2650" spc="-110" dirty="0">
                <a:solidFill>
                  <a:srgbClr val="161611"/>
                </a:solidFill>
                <a:latin typeface="Arial"/>
                <a:cs typeface="Arial"/>
              </a:rPr>
              <a:t> </a:t>
            </a:r>
            <a:r>
              <a:rPr sz="2650" spc="-30" dirty="0">
                <a:solidFill>
                  <a:srgbClr val="161611"/>
                </a:solidFill>
                <a:latin typeface="Arial"/>
                <a:cs typeface="Arial"/>
              </a:rPr>
              <a:t>domain</a:t>
            </a:r>
            <a:r>
              <a:rPr sz="2650" spc="-30" dirty="0">
                <a:solidFill>
                  <a:srgbClr val="31312D"/>
                </a:solidFill>
                <a:latin typeface="Arial"/>
                <a:cs typeface="Arial"/>
              </a:rPr>
              <a:t>.</a:t>
            </a:r>
            <a:r>
              <a:rPr sz="2650" spc="-30" dirty="0">
                <a:solidFill>
                  <a:srgbClr val="161611"/>
                </a:solidFill>
                <a:latin typeface="Arial"/>
                <a:cs typeface="Arial"/>
              </a:rPr>
              <a:t>s</a:t>
            </a:r>
            <a:endParaRPr sz="265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937039" y="6808251"/>
            <a:ext cx="6555105" cy="1749425"/>
          </a:xfrm>
          <a:prstGeom prst="rect">
            <a:avLst/>
          </a:prstGeom>
        </p:spPr>
        <p:txBody>
          <a:bodyPr vert="horz" wrap="square" lIns="0" tIns="42544" rIns="0" bIns="0" rtlCol="0">
            <a:spAutoFit/>
          </a:bodyPr>
          <a:lstStyle/>
          <a:p>
            <a:pPr marL="2044700" algn="just">
              <a:lnSpc>
                <a:spcPct val="100000"/>
              </a:lnSpc>
              <a:spcBef>
                <a:spcPts val="334"/>
              </a:spcBef>
            </a:pPr>
            <a:r>
              <a:rPr sz="2650" spc="-114" dirty="0">
                <a:solidFill>
                  <a:srgbClr val="161611"/>
                </a:solidFill>
                <a:latin typeface="Arial"/>
                <a:cs typeface="Arial"/>
              </a:rPr>
              <a:t>Closing</a:t>
            </a:r>
            <a:r>
              <a:rPr sz="2650" spc="-170" dirty="0">
                <a:solidFill>
                  <a:srgbClr val="161611"/>
                </a:solidFill>
                <a:latin typeface="Arial"/>
                <a:cs typeface="Arial"/>
              </a:rPr>
              <a:t> </a:t>
            </a:r>
            <a:r>
              <a:rPr sz="2650" spc="-114" dirty="0">
                <a:solidFill>
                  <a:srgbClr val="161611"/>
                </a:solidFill>
                <a:latin typeface="Arial"/>
                <a:cs typeface="Arial"/>
              </a:rPr>
              <a:t>Statemen</a:t>
            </a:r>
            <a:r>
              <a:rPr sz="2650" spc="-114" dirty="0">
                <a:solidFill>
                  <a:srgbClr val="31312D"/>
                </a:solidFill>
                <a:latin typeface="Arial"/>
                <a:cs typeface="Arial"/>
              </a:rPr>
              <a:t>:</a:t>
            </a:r>
            <a:r>
              <a:rPr sz="2650" spc="-114" dirty="0">
                <a:solidFill>
                  <a:srgbClr val="161611"/>
                </a:solidFill>
                <a:latin typeface="Arial"/>
                <a:cs typeface="Arial"/>
              </a:rPr>
              <a:t>t</a:t>
            </a:r>
            <a:endParaRPr sz="2650">
              <a:latin typeface="Arial"/>
              <a:cs typeface="Arial"/>
            </a:endParaRPr>
          </a:p>
          <a:p>
            <a:pPr marL="12700" marR="5080" indent="130175" algn="just">
              <a:lnSpc>
                <a:spcPct val="105900"/>
              </a:lnSpc>
              <a:spcBef>
                <a:spcPts val="50"/>
              </a:spcBef>
            </a:pPr>
            <a:r>
              <a:rPr sz="2650" spc="-170" dirty="0">
                <a:solidFill>
                  <a:srgbClr val="161611"/>
                </a:solidFill>
                <a:latin typeface="Arial"/>
                <a:cs typeface="Arial"/>
              </a:rPr>
              <a:t>The </a:t>
            </a:r>
            <a:r>
              <a:rPr sz="2650" spc="-114" dirty="0">
                <a:solidFill>
                  <a:srgbClr val="161611"/>
                </a:solidFill>
                <a:latin typeface="Arial"/>
                <a:cs typeface="Arial"/>
              </a:rPr>
              <a:t>leap </a:t>
            </a:r>
            <a:r>
              <a:rPr sz="2650" spc="-50" dirty="0">
                <a:solidFill>
                  <a:srgbClr val="161611"/>
                </a:solidFill>
                <a:latin typeface="Arial"/>
                <a:cs typeface="Arial"/>
              </a:rPr>
              <a:t>isn't </a:t>
            </a:r>
            <a:r>
              <a:rPr sz="2650" spc="-110" dirty="0">
                <a:solidFill>
                  <a:srgbClr val="161611"/>
                </a:solidFill>
                <a:latin typeface="Arial"/>
                <a:cs typeface="Arial"/>
              </a:rPr>
              <a:t>about </a:t>
            </a:r>
            <a:r>
              <a:rPr sz="2650" spc="-120" dirty="0">
                <a:solidFill>
                  <a:srgbClr val="161611"/>
                </a:solidFill>
                <a:latin typeface="Arial"/>
                <a:cs typeface="Arial"/>
              </a:rPr>
              <a:t>processing </a:t>
            </a:r>
            <a:r>
              <a:rPr sz="2650" spc="-95" dirty="0">
                <a:solidFill>
                  <a:srgbClr val="161611"/>
                </a:solidFill>
                <a:latin typeface="Arial"/>
                <a:cs typeface="Arial"/>
              </a:rPr>
              <a:t>data </a:t>
            </a:r>
            <a:r>
              <a:rPr sz="2650" spc="-130" dirty="0">
                <a:solidFill>
                  <a:srgbClr val="161611"/>
                </a:solidFill>
                <a:latin typeface="Arial"/>
                <a:cs typeface="Arial"/>
              </a:rPr>
              <a:t>faster. </a:t>
            </a:r>
            <a:r>
              <a:rPr sz="2650" spc="40" dirty="0">
                <a:solidFill>
                  <a:srgbClr val="161611"/>
                </a:solidFill>
                <a:latin typeface="Arial"/>
                <a:cs typeface="Arial"/>
              </a:rPr>
              <a:t>It</a:t>
            </a:r>
            <a:r>
              <a:rPr sz="2650" spc="-400" dirty="0">
                <a:solidFill>
                  <a:srgbClr val="161611"/>
                </a:solidFill>
                <a:latin typeface="Arial"/>
                <a:cs typeface="Arial"/>
              </a:rPr>
              <a:t> </a:t>
            </a:r>
            <a:r>
              <a:rPr sz="2650" spc="15" dirty="0">
                <a:solidFill>
                  <a:srgbClr val="161611"/>
                </a:solidFill>
                <a:latin typeface="Arial"/>
                <a:cs typeface="Arial"/>
              </a:rPr>
              <a:t>is  </a:t>
            </a:r>
            <a:r>
              <a:rPr sz="2650" spc="-95" dirty="0">
                <a:solidFill>
                  <a:srgbClr val="161611"/>
                </a:solidFill>
                <a:latin typeface="Arial"/>
                <a:cs typeface="Arial"/>
              </a:rPr>
              <a:t>about </a:t>
            </a:r>
            <a:r>
              <a:rPr sz="2650" spc="-120" dirty="0">
                <a:solidFill>
                  <a:srgbClr val="161611"/>
                </a:solidFill>
                <a:latin typeface="Arial"/>
                <a:cs typeface="Arial"/>
              </a:rPr>
              <a:t>grounding </a:t>
            </a:r>
            <a:r>
              <a:rPr sz="2650" spc="-60" dirty="0">
                <a:solidFill>
                  <a:srgbClr val="161611"/>
                </a:solidFill>
                <a:latin typeface="Arial"/>
                <a:cs typeface="Arial"/>
              </a:rPr>
              <a:t>that </a:t>
            </a:r>
            <a:r>
              <a:rPr sz="2650" spc="-65" dirty="0">
                <a:solidFill>
                  <a:srgbClr val="161611"/>
                </a:solidFill>
                <a:latin typeface="Arial"/>
                <a:cs typeface="Arial"/>
              </a:rPr>
              <a:t>data </a:t>
            </a:r>
            <a:r>
              <a:rPr sz="2650" spc="40" dirty="0">
                <a:solidFill>
                  <a:srgbClr val="161611"/>
                </a:solidFill>
                <a:latin typeface="Arial"/>
                <a:cs typeface="Arial"/>
              </a:rPr>
              <a:t>in </a:t>
            </a:r>
            <a:r>
              <a:rPr sz="2650" spc="-120" dirty="0">
                <a:solidFill>
                  <a:srgbClr val="161611"/>
                </a:solidFill>
                <a:latin typeface="Arial"/>
                <a:cs typeface="Arial"/>
              </a:rPr>
              <a:t>an </a:t>
            </a:r>
            <a:r>
              <a:rPr sz="2650" spc="-135" dirty="0">
                <a:solidFill>
                  <a:srgbClr val="161611"/>
                </a:solidFill>
                <a:latin typeface="Arial"/>
                <a:cs typeface="Arial"/>
              </a:rPr>
              <a:t>understanding  </a:t>
            </a:r>
            <a:r>
              <a:rPr sz="2650" spc="-35" dirty="0">
                <a:solidFill>
                  <a:srgbClr val="161611"/>
                </a:solidFill>
                <a:latin typeface="Arial"/>
                <a:cs typeface="Arial"/>
              </a:rPr>
              <a:t>of </a:t>
            </a:r>
            <a:r>
              <a:rPr sz="2650" spc="-75" dirty="0">
                <a:solidFill>
                  <a:srgbClr val="161611"/>
                </a:solidFill>
                <a:latin typeface="Arial"/>
                <a:cs typeface="Arial"/>
              </a:rPr>
              <a:t>the </a:t>
            </a:r>
            <a:r>
              <a:rPr sz="2650" spc="-120" dirty="0">
                <a:solidFill>
                  <a:srgbClr val="161611"/>
                </a:solidFill>
                <a:latin typeface="Arial"/>
                <a:cs typeface="Arial"/>
              </a:rPr>
              <a:t>real </a:t>
            </a:r>
            <a:r>
              <a:rPr sz="2650" spc="-45" dirty="0">
                <a:solidFill>
                  <a:srgbClr val="161611"/>
                </a:solidFill>
                <a:latin typeface="Arial"/>
                <a:cs typeface="Arial"/>
              </a:rPr>
              <a:t>world- </a:t>
            </a:r>
            <a:r>
              <a:rPr sz="2650" spc="-50" dirty="0">
                <a:solidFill>
                  <a:srgbClr val="161611"/>
                </a:solidFill>
                <a:latin typeface="Arial"/>
                <a:cs typeface="Arial"/>
              </a:rPr>
              <a:t>physica</a:t>
            </a:r>
            <a:r>
              <a:rPr sz="2650" spc="-50" dirty="0">
                <a:solidFill>
                  <a:srgbClr val="31312D"/>
                </a:solidFill>
                <a:latin typeface="Arial"/>
                <a:cs typeface="Arial"/>
              </a:rPr>
              <a:t>,</a:t>
            </a:r>
            <a:r>
              <a:rPr sz="2650" spc="-50" dirty="0">
                <a:solidFill>
                  <a:srgbClr val="161611"/>
                </a:solidFill>
                <a:latin typeface="Arial"/>
                <a:cs typeface="Arial"/>
              </a:rPr>
              <a:t>lsocia</a:t>
            </a:r>
            <a:r>
              <a:rPr sz="2650" spc="-50" dirty="0">
                <a:solidFill>
                  <a:srgbClr val="31312D"/>
                </a:solidFill>
                <a:latin typeface="Arial"/>
                <a:cs typeface="Arial"/>
              </a:rPr>
              <a:t>,</a:t>
            </a:r>
            <a:r>
              <a:rPr sz="2650" spc="-50" dirty="0">
                <a:solidFill>
                  <a:srgbClr val="161611"/>
                </a:solidFill>
                <a:latin typeface="Arial"/>
                <a:cs typeface="Arial"/>
              </a:rPr>
              <a:t>l </a:t>
            </a:r>
            <a:r>
              <a:rPr sz="2650" spc="-120" dirty="0">
                <a:solidFill>
                  <a:srgbClr val="161611"/>
                </a:solidFill>
                <a:latin typeface="Arial"/>
                <a:cs typeface="Arial"/>
              </a:rPr>
              <a:t>and</a:t>
            </a:r>
            <a:r>
              <a:rPr sz="2650" spc="-215" dirty="0">
                <a:solidFill>
                  <a:srgbClr val="161611"/>
                </a:solidFill>
                <a:latin typeface="Arial"/>
                <a:cs typeface="Arial"/>
              </a:rPr>
              <a:t> </a:t>
            </a:r>
            <a:r>
              <a:rPr sz="2650" spc="-85" dirty="0">
                <a:solidFill>
                  <a:srgbClr val="161611"/>
                </a:solidFill>
                <a:latin typeface="Arial"/>
                <a:cs typeface="Arial"/>
              </a:rPr>
              <a:t>abstract.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9688" y="2808551"/>
            <a:ext cx="7336464" cy="39064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393325" y="2451100"/>
            <a:ext cx="5400452" cy="30894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507654" y="6000088"/>
            <a:ext cx="1299165" cy="7149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50263" y="2400034"/>
            <a:ext cx="0" cy="6076950"/>
          </a:xfrm>
          <a:custGeom>
            <a:avLst/>
            <a:gdLst/>
            <a:ahLst/>
            <a:cxnLst/>
            <a:rect l="l" t="t" r="r" b="b"/>
            <a:pathLst>
              <a:path h="6076950">
                <a:moveTo>
                  <a:pt x="0" y="6076683"/>
                </a:moveTo>
                <a:lnTo>
                  <a:pt x="0" y="0"/>
                </a:lnTo>
              </a:path>
            </a:pathLst>
          </a:custGeom>
          <a:ln w="12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215009" y="2400034"/>
            <a:ext cx="0" cy="51435"/>
          </a:xfrm>
          <a:custGeom>
            <a:avLst/>
            <a:gdLst/>
            <a:ahLst/>
            <a:cxnLst/>
            <a:rect l="l" t="t" r="r" b="b"/>
            <a:pathLst>
              <a:path h="51435">
                <a:moveTo>
                  <a:pt x="0" y="0"/>
                </a:moveTo>
                <a:lnTo>
                  <a:pt x="0" y="51064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15009" y="2502163"/>
            <a:ext cx="0" cy="3242945"/>
          </a:xfrm>
          <a:custGeom>
            <a:avLst/>
            <a:gdLst/>
            <a:ahLst/>
            <a:cxnLst/>
            <a:rect l="l" t="t" r="r" b="b"/>
            <a:pathLst>
              <a:path h="3242945">
                <a:moveTo>
                  <a:pt x="0" y="0"/>
                </a:moveTo>
                <a:lnTo>
                  <a:pt x="0" y="324260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215009" y="5795828"/>
            <a:ext cx="0" cy="76835"/>
          </a:xfrm>
          <a:custGeom>
            <a:avLst/>
            <a:gdLst/>
            <a:ahLst/>
            <a:cxnLst/>
            <a:rect l="l" t="t" r="r" b="b"/>
            <a:pathLst>
              <a:path h="76835">
                <a:moveTo>
                  <a:pt x="0" y="0"/>
                </a:moveTo>
                <a:lnTo>
                  <a:pt x="0" y="76596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457010" y="2706422"/>
            <a:ext cx="0" cy="817244"/>
          </a:xfrm>
          <a:custGeom>
            <a:avLst/>
            <a:gdLst/>
            <a:ahLst/>
            <a:cxnLst/>
            <a:rect l="l" t="t" r="r" b="b"/>
            <a:pathLst>
              <a:path h="817245">
                <a:moveTo>
                  <a:pt x="0" y="817033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883545" y="5540505"/>
            <a:ext cx="0" cy="204470"/>
          </a:xfrm>
          <a:custGeom>
            <a:avLst/>
            <a:gdLst/>
            <a:ahLst/>
            <a:cxnLst/>
            <a:rect l="l" t="t" r="r" b="b"/>
            <a:pathLst>
              <a:path h="204470">
                <a:moveTo>
                  <a:pt x="0" y="0"/>
                </a:moveTo>
                <a:lnTo>
                  <a:pt x="0" y="204258"/>
                </a:lnTo>
              </a:path>
            </a:pathLst>
          </a:custGeom>
          <a:ln w="12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883545" y="5795828"/>
            <a:ext cx="0" cy="281305"/>
          </a:xfrm>
          <a:custGeom>
            <a:avLst/>
            <a:gdLst/>
            <a:ahLst/>
            <a:cxnLst/>
            <a:rect l="l" t="t" r="r" b="b"/>
            <a:pathLst>
              <a:path h="281304">
                <a:moveTo>
                  <a:pt x="0" y="0"/>
                </a:moveTo>
                <a:lnTo>
                  <a:pt x="0" y="280855"/>
                </a:lnTo>
              </a:path>
            </a:pathLst>
          </a:custGeom>
          <a:ln w="12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303864" y="5540505"/>
            <a:ext cx="0" cy="1149350"/>
          </a:xfrm>
          <a:custGeom>
            <a:avLst/>
            <a:gdLst/>
            <a:ahLst/>
            <a:cxnLst/>
            <a:rect l="l" t="t" r="r" b="b"/>
            <a:pathLst>
              <a:path h="1149350">
                <a:moveTo>
                  <a:pt x="0" y="1148952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953447" y="5540505"/>
            <a:ext cx="0" cy="459740"/>
          </a:xfrm>
          <a:custGeom>
            <a:avLst/>
            <a:gdLst/>
            <a:ahLst/>
            <a:cxnLst/>
            <a:rect l="l" t="t" r="r" b="b"/>
            <a:pathLst>
              <a:path h="459739">
                <a:moveTo>
                  <a:pt x="0" y="459581"/>
                </a:moveTo>
                <a:lnTo>
                  <a:pt x="0" y="0"/>
                </a:lnTo>
              </a:path>
            </a:pathLst>
          </a:custGeom>
          <a:ln w="12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603030" y="5540505"/>
            <a:ext cx="0" cy="459740"/>
          </a:xfrm>
          <a:custGeom>
            <a:avLst/>
            <a:gdLst/>
            <a:ahLst/>
            <a:cxnLst/>
            <a:rect l="l" t="t" r="r" b="b"/>
            <a:pathLst>
              <a:path h="459739">
                <a:moveTo>
                  <a:pt x="0" y="459581"/>
                </a:moveTo>
                <a:lnTo>
                  <a:pt x="0" y="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023348" y="5540505"/>
            <a:ext cx="0" cy="204470"/>
          </a:xfrm>
          <a:custGeom>
            <a:avLst/>
            <a:gdLst/>
            <a:ahLst/>
            <a:cxnLst/>
            <a:rect l="l" t="t" r="r" b="b"/>
            <a:pathLst>
              <a:path h="204470">
                <a:moveTo>
                  <a:pt x="0" y="0"/>
                </a:moveTo>
                <a:lnTo>
                  <a:pt x="0" y="204258"/>
                </a:lnTo>
              </a:path>
            </a:pathLst>
          </a:custGeom>
          <a:ln w="12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023348" y="5795828"/>
            <a:ext cx="0" cy="281305"/>
          </a:xfrm>
          <a:custGeom>
            <a:avLst/>
            <a:gdLst/>
            <a:ahLst/>
            <a:cxnLst/>
            <a:rect l="l" t="t" r="r" b="b"/>
            <a:pathLst>
              <a:path h="281304">
                <a:moveTo>
                  <a:pt x="0" y="0"/>
                </a:moveTo>
                <a:lnTo>
                  <a:pt x="0" y="280855"/>
                </a:lnTo>
              </a:path>
            </a:pathLst>
          </a:custGeom>
          <a:ln w="12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4290823" y="4953263"/>
            <a:ext cx="0" cy="536575"/>
          </a:xfrm>
          <a:custGeom>
            <a:avLst/>
            <a:gdLst/>
            <a:ahLst/>
            <a:cxnLst/>
            <a:rect l="l" t="t" r="r" b="b"/>
            <a:pathLst>
              <a:path h="536575">
                <a:moveTo>
                  <a:pt x="0" y="536177"/>
                </a:moveTo>
                <a:lnTo>
                  <a:pt x="0" y="0"/>
                </a:lnTo>
              </a:path>
            </a:pathLst>
          </a:custGeom>
          <a:ln w="1273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711142" y="4953263"/>
            <a:ext cx="0" cy="536575"/>
          </a:xfrm>
          <a:custGeom>
            <a:avLst/>
            <a:gdLst/>
            <a:ahLst/>
            <a:cxnLst/>
            <a:rect l="l" t="t" r="r" b="b"/>
            <a:pathLst>
              <a:path h="536575">
                <a:moveTo>
                  <a:pt x="0" y="536177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093249" y="4800069"/>
            <a:ext cx="0" cy="638810"/>
          </a:xfrm>
          <a:custGeom>
            <a:avLst/>
            <a:gdLst/>
            <a:ahLst/>
            <a:cxnLst/>
            <a:rect l="l" t="t" r="r" b="b"/>
            <a:pathLst>
              <a:path h="638810">
                <a:moveTo>
                  <a:pt x="0" y="638307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297039" y="4595810"/>
            <a:ext cx="0" cy="408940"/>
          </a:xfrm>
          <a:custGeom>
            <a:avLst/>
            <a:gdLst/>
            <a:ahLst/>
            <a:cxnLst/>
            <a:rect l="l" t="t" r="r" b="b"/>
            <a:pathLst>
              <a:path h="408939">
                <a:moveTo>
                  <a:pt x="0" y="408516"/>
                </a:moveTo>
                <a:lnTo>
                  <a:pt x="0" y="0"/>
                </a:lnTo>
              </a:path>
            </a:pathLst>
          </a:custGeom>
          <a:ln w="891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589989" y="4774536"/>
            <a:ext cx="0" cy="561975"/>
          </a:xfrm>
          <a:custGeom>
            <a:avLst/>
            <a:gdLst/>
            <a:ahLst/>
            <a:cxnLst/>
            <a:rect l="l" t="t" r="r" b="b"/>
            <a:pathLst>
              <a:path h="561975">
                <a:moveTo>
                  <a:pt x="0" y="561710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5730095" y="3727713"/>
            <a:ext cx="0" cy="612775"/>
          </a:xfrm>
          <a:custGeom>
            <a:avLst/>
            <a:gdLst/>
            <a:ahLst/>
            <a:cxnLst/>
            <a:rect l="l" t="t" r="r" b="b"/>
            <a:pathLst>
              <a:path h="612775">
                <a:moveTo>
                  <a:pt x="0" y="612774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972096" y="2400034"/>
            <a:ext cx="0" cy="51435"/>
          </a:xfrm>
          <a:custGeom>
            <a:avLst/>
            <a:gdLst/>
            <a:ahLst/>
            <a:cxnLst/>
            <a:rect l="l" t="t" r="r" b="b"/>
            <a:pathLst>
              <a:path h="51435">
                <a:moveTo>
                  <a:pt x="0" y="0"/>
                </a:moveTo>
                <a:lnTo>
                  <a:pt x="0" y="51064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972096" y="2502163"/>
            <a:ext cx="0" cy="3242945"/>
          </a:xfrm>
          <a:custGeom>
            <a:avLst/>
            <a:gdLst/>
            <a:ahLst/>
            <a:cxnLst/>
            <a:rect l="l" t="t" r="r" b="b"/>
            <a:pathLst>
              <a:path h="3242945">
                <a:moveTo>
                  <a:pt x="0" y="0"/>
                </a:moveTo>
                <a:lnTo>
                  <a:pt x="0" y="324260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972096" y="5795828"/>
            <a:ext cx="0" cy="76835"/>
          </a:xfrm>
          <a:custGeom>
            <a:avLst/>
            <a:gdLst/>
            <a:ahLst/>
            <a:cxnLst/>
            <a:rect l="l" t="t" r="r" b="b"/>
            <a:pathLst>
              <a:path h="76835">
                <a:moveTo>
                  <a:pt x="0" y="0"/>
                </a:moveTo>
                <a:lnTo>
                  <a:pt x="0" y="76596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138588" y="2476631"/>
            <a:ext cx="5909945" cy="0"/>
          </a:xfrm>
          <a:custGeom>
            <a:avLst/>
            <a:gdLst/>
            <a:ahLst/>
            <a:cxnLst/>
            <a:rect l="l" t="t" r="r" b="b"/>
            <a:pathLst>
              <a:path w="5909944">
                <a:moveTo>
                  <a:pt x="0" y="0"/>
                </a:moveTo>
                <a:lnTo>
                  <a:pt x="5909930" y="0"/>
                </a:lnTo>
              </a:path>
            </a:pathLst>
          </a:custGeom>
          <a:ln w="510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5080512" y="4800069"/>
            <a:ext cx="535305" cy="0"/>
          </a:xfrm>
          <a:custGeom>
            <a:avLst/>
            <a:gdLst/>
            <a:ahLst/>
            <a:cxnLst/>
            <a:rect l="l" t="t" r="r" b="b"/>
            <a:pathLst>
              <a:path w="535305">
                <a:moveTo>
                  <a:pt x="0" y="0"/>
                </a:moveTo>
                <a:lnTo>
                  <a:pt x="534950" y="0"/>
                </a:lnTo>
              </a:path>
            </a:pathLst>
          </a:custGeom>
          <a:ln w="382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265349" y="4991561"/>
            <a:ext cx="1273810" cy="0"/>
          </a:xfrm>
          <a:custGeom>
            <a:avLst/>
            <a:gdLst/>
            <a:ahLst/>
            <a:cxnLst/>
            <a:rect l="l" t="t" r="r" b="b"/>
            <a:pathLst>
              <a:path w="1273809">
                <a:moveTo>
                  <a:pt x="0" y="0"/>
                </a:moveTo>
                <a:lnTo>
                  <a:pt x="1273691" y="0"/>
                </a:lnTo>
              </a:path>
            </a:pathLst>
          </a:custGeom>
          <a:ln w="382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080512" y="5400078"/>
            <a:ext cx="433070" cy="0"/>
          </a:xfrm>
          <a:custGeom>
            <a:avLst/>
            <a:gdLst/>
            <a:ahLst/>
            <a:cxnLst/>
            <a:rect l="l" t="t" r="r" b="b"/>
            <a:pathLst>
              <a:path w="433069">
                <a:moveTo>
                  <a:pt x="0" y="0"/>
                </a:moveTo>
                <a:lnTo>
                  <a:pt x="433055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4265349" y="5451142"/>
            <a:ext cx="484505" cy="0"/>
          </a:xfrm>
          <a:custGeom>
            <a:avLst/>
            <a:gdLst/>
            <a:ahLst/>
            <a:cxnLst/>
            <a:rect l="l" t="t" r="r" b="b"/>
            <a:pathLst>
              <a:path w="484505">
                <a:moveTo>
                  <a:pt x="0" y="0"/>
                </a:moveTo>
                <a:lnTo>
                  <a:pt x="484002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1106593" y="5527739"/>
            <a:ext cx="509905" cy="0"/>
          </a:xfrm>
          <a:custGeom>
            <a:avLst/>
            <a:gdLst/>
            <a:ahLst/>
            <a:cxnLst/>
            <a:rect l="l" t="t" r="r" b="b"/>
            <a:pathLst>
              <a:path w="509904">
                <a:moveTo>
                  <a:pt x="0" y="0"/>
                </a:moveTo>
                <a:lnTo>
                  <a:pt x="509476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3985137" y="5770296"/>
            <a:ext cx="2063750" cy="0"/>
          </a:xfrm>
          <a:custGeom>
            <a:avLst/>
            <a:gdLst/>
            <a:ahLst/>
            <a:cxnLst/>
            <a:rect l="l" t="t" r="r" b="b"/>
            <a:pathLst>
              <a:path w="2063750">
                <a:moveTo>
                  <a:pt x="0" y="0"/>
                </a:moveTo>
                <a:lnTo>
                  <a:pt x="2063380" y="0"/>
                </a:lnTo>
              </a:path>
            </a:pathLst>
          </a:custGeom>
          <a:ln w="510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138588" y="5770296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5">
                <a:moveTo>
                  <a:pt x="0" y="0"/>
                </a:moveTo>
                <a:lnTo>
                  <a:pt x="1808642" y="0"/>
                </a:lnTo>
              </a:path>
            </a:pathLst>
          </a:custGeom>
          <a:ln w="510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789689" y="8719274"/>
            <a:ext cx="15946755" cy="0"/>
          </a:xfrm>
          <a:custGeom>
            <a:avLst/>
            <a:gdLst/>
            <a:ahLst/>
            <a:cxnLst/>
            <a:rect l="l" t="t" r="r" b="b"/>
            <a:pathLst>
              <a:path w="15946755">
                <a:moveTo>
                  <a:pt x="0" y="0"/>
                </a:moveTo>
                <a:lnTo>
                  <a:pt x="15946623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782593" y="549010"/>
            <a:ext cx="8550910" cy="153733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41275" marR="5080" indent="-29209">
              <a:lnSpc>
                <a:spcPts val="5630"/>
              </a:lnSpc>
              <a:spcBef>
                <a:spcPts val="819"/>
              </a:spcBef>
            </a:pPr>
            <a:r>
              <a:rPr sz="5200" dirty="0">
                <a:solidFill>
                  <a:srgbClr val="080A07"/>
                </a:solidFill>
              </a:rPr>
              <a:t>True </a:t>
            </a:r>
            <a:r>
              <a:rPr sz="5200" spc="-40" dirty="0">
                <a:solidFill>
                  <a:srgbClr val="080A07"/>
                </a:solidFill>
              </a:rPr>
              <a:t>Intelligence </a:t>
            </a:r>
            <a:r>
              <a:rPr sz="5200" spc="70" dirty="0">
                <a:solidFill>
                  <a:srgbClr val="080A07"/>
                </a:solidFill>
              </a:rPr>
              <a:t>is</a:t>
            </a:r>
            <a:r>
              <a:rPr sz="5200" spc="-315" dirty="0">
                <a:solidFill>
                  <a:srgbClr val="080A07"/>
                </a:solidFill>
              </a:rPr>
              <a:t> </a:t>
            </a:r>
            <a:r>
              <a:rPr sz="5200" spc="-105" dirty="0">
                <a:solidFill>
                  <a:srgbClr val="080A07"/>
                </a:solidFill>
              </a:rPr>
              <a:t>Adaptability,  </a:t>
            </a:r>
            <a:r>
              <a:rPr sz="5200" spc="-204" dirty="0">
                <a:solidFill>
                  <a:srgbClr val="1F1F1A"/>
                </a:solidFill>
              </a:rPr>
              <a:t>Not </a:t>
            </a:r>
            <a:r>
              <a:rPr sz="5200" spc="20" dirty="0">
                <a:solidFill>
                  <a:srgbClr val="080A07"/>
                </a:solidFill>
              </a:rPr>
              <a:t>Just</a:t>
            </a:r>
            <a:r>
              <a:rPr sz="5200" spc="-500" dirty="0">
                <a:solidFill>
                  <a:srgbClr val="080A07"/>
                </a:solidFill>
              </a:rPr>
              <a:t> </a:t>
            </a:r>
            <a:r>
              <a:rPr sz="5200" spc="-160" dirty="0">
                <a:solidFill>
                  <a:srgbClr val="080A07"/>
                </a:solidFill>
              </a:rPr>
              <a:t>Knowledge</a:t>
            </a:r>
            <a:endParaRPr sz="5200"/>
          </a:p>
        </p:txBody>
      </p:sp>
      <p:sp>
        <p:nvSpPr>
          <p:cNvPr id="36" name="object 36"/>
          <p:cNvSpPr txBox="1"/>
          <p:nvPr/>
        </p:nvSpPr>
        <p:spPr>
          <a:xfrm>
            <a:off x="777587" y="6772171"/>
            <a:ext cx="6460490" cy="1362710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520"/>
              </a:spcBef>
            </a:pPr>
            <a:r>
              <a:rPr sz="2150" b="1" spc="75" dirty="0">
                <a:solidFill>
                  <a:srgbClr val="080A07"/>
                </a:solidFill>
                <a:latin typeface="Arial"/>
                <a:cs typeface="Arial"/>
              </a:rPr>
              <a:t>The </a:t>
            </a:r>
            <a:r>
              <a:rPr sz="2150" b="1" spc="40" dirty="0">
                <a:solidFill>
                  <a:srgbClr val="080A07"/>
                </a:solidFill>
                <a:latin typeface="Arial"/>
                <a:cs typeface="Arial"/>
              </a:rPr>
              <a:t>Library</a:t>
            </a:r>
            <a:r>
              <a:rPr sz="2150" b="1" spc="-160" dirty="0">
                <a:solidFill>
                  <a:srgbClr val="080A07"/>
                </a:solidFill>
                <a:latin typeface="Arial"/>
                <a:cs typeface="Arial"/>
              </a:rPr>
              <a:t> </a:t>
            </a:r>
            <a:r>
              <a:rPr sz="2150" b="1" spc="30" dirty="0">
                <a:solidFill>
                  <a:srgbClr val="080A07"/>
                </a:solidFill>
                <a:latin typeface="Arial"/>
                <a:cs typeface="Arial"/>
              </a:rPr>
              <a:t>(Storage)</a:t>
            </a:r>
            <a:endParaRPr sz="2150">
              <a:latin typeface="Arial"/>
              <a:cs typeface="Arial"/>
            </a:endParaRPr>
          </a:p>
          <a:p>
            <a:pPr marL="13970" marR="5080" indent="-1905">
              <a:lnSpc>
                <a:spcPct val="103699"/>
              </a:lnSpc>
              <a:spcBef>
                <a:spcPts val="1295"/>
              </a:spcBef>
            </a:pPr>
            <a:r>
              <a:rPr sz="2100" spc="30" dirty="0">
                <a:solidFill>
                  <a:srgbClr val="1F1F1A"/>
                </a:solidFill>
                <a:latin typeface="Arial"/>
                <a:cs typeface="Arial"/>
              </a:rPr>
              <a:t>Intelligence </a:t>
            </a:r>
            <a:r>
              <a:rPr sz="2100" spc="30" dirty="0">
                <a:solidFill>
                  <a:srgbClr val="31312D"/>
                </a:solidFill>
                <a:latin typeface="Arial"/>
                <a:cs typeface="Arial"/>
              </a:rPr>
              <a:t>is </a:t>
            </a:r>
            <a:r>
              <a:rPr sz="2100" spc="40" dirty="0">
                <a:solidFill>
                  <a:srgbClr val="1F1F1A"/>
                </a:solidFill>
                <a:latin typeface="Arial"/>
                <a:cs typeface="Arial"/>
              </a:rPr>
              <a:t>notoriously </a:t>
            </a:r>
            <a:r>
              <a:rPr sz="2100" spc="55" dirty="0">
                <a:solidFill>
                  <a:srgbClr val="1F1F1A"/>
                </a:solidFill>
                <a:latin typeface="Arial"/>
                <a:cs typeface="Arial"/>
              </a:rPr>
              <a:t>difficult </a:t>
            </a:r>
            <a:r>
              <a:rPr sz="2100" spc="70" dirty="0">
                <a:solidFill>
                  <a:srgbClr val="1F1F1A"/>
                </a:solidFill>
                <a:latin typeface="Arial"/>
                <a:cs typeface="Arial"/>
              </a:rPr>
              <a:t>to </a:t>
            </a:r>
            <a:r>
              <a:rPr sz="2100" spc="40" dirty="0">
                <a:solidFill>
                  <a:srgbClr val="1F1F1A"/>
                </a:solidFill>
                <a:latin typeface="Arial"/>
                <a:cs typeface="Arial"/>
              </a:rPr>
              <a:t>define. </a:t>
            </a:r>
            <a:r>
              <a:rPr sz="2100" spc="70" dirty="0">
                <a:solidFill>
                  <a:srgbClr val="1F1F1A"/>
                </a:solidFill>
                <a:latin typeface="Arial"/>
                <a:cs typeface="Arial"/>
              </a:rPr>
              <a:t>A</a:t>
            </a:r>
            <a:r>
              <a:rPr sz="2100" spc="-16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45" dirty="0">
                <a:solidFill>
                  <a:srgbClr val="080A07"/>
                </a:solidFill>
                <a:latin typeface="Arial"/>
                <a:cs typeface="Arial"/>
              </a:rPr>
              <a:t>library  </a:t>
            </a:r>
            <a:r>
              <a:rPr sz="2100" spc="60" dirty="0">
                <a:solidFill>
                  <a:srgbClr val="1F1F1A"/>
                </a:solidFill>
                <a:latin typeface="Arial"/>
                <a:cs typeface="Arial"/>
              </a:rPr>
              <a:t>contains</a:t>
            </a:r>
            <a:r>
              <a:rPr sz="2100" spc="30" dirty="0">
                <a:solidFill>
                  <a:srgbClr val="1F1F1A"/>
                </a:solidFill>
                <a:latin typeface="Arial"/>
                <a:cs typeface="Arial"/>
              </a:rPr>
              <a:t> all</a:t>
            </a:r>
            <a:r>
              <a:rPr sz="2100" spc="-5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85" dirty="0">
                <a:solidFill>
                  <a:srgbClr val="1F1F1A"/>
                </a:solidFill>
                <a:latin typeface="Arial"/>
                <a:cs typeface="Arial"/>
              </a:rPr>
              <a:t>the</a:t>
            </a:r>
            <a:r>
              <a:rPr sz="2100" spc="-15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65" dirty="0">
                <a:solidFill>
                  <a:srgbClr val="1F1F1A"/>
                </a:solidFill>
                <a:latin typeface="Arial"/>
                <a:cs typeface="Arial"/>
              </a:rPr>
              <a:t>facts,</a:t>
            </a:r>
            <a:r>
              <a:rPr sz="2100" spc="-15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95" dirty="0">
                <a:solidFill>
                  <a:srgbClr val="1F1F1A"/>
                </a:solidFill>
                <a:latin typeface="Arial"/>
                <a:cs typeface="Arial"/>
              </a:rPr>
              <a:t>but</a:t>
            </a:r>
            <a:r>
              <a:rPr sz="2100" spc="-95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50" dirty="0">
                <a:solidFill>
                  <a:srgbClr val="1F1F1A"/>
                </a:solidFill>
                <a:latin typeface="Arial"/>
                <a:cs typeface="Arial"/>
              </a:rPr>
              <a:t>it</a:t>
            </a:r>
            <a:r>
              <a:rPr sz="2100" spc="15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85" dirty="0">
                <a:solidFill>
                  <a:srgbClr val="1F1F1A"/>
                </a:solidFill>
                <a:latin typeface="Arial"/>
                <a:cs typeface="Arial"/>
              </a:rPr>
              <a:t>cannot</a:t>
            </a:r>
            <a:r>
              <a:rPr sz="2100" spc="-45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100" dirty="0">
                <a:solidFill>
                  <a:srgbClr val="1F1F1A"/>
                </a:solidFill>
                <a:latin typeface="Arial"/>
                <a:cs typeface="Arial"/>
              </a:rPr>
              <a:t>use</a:t>
            </a:r>
            <a:r>
              <a:rPr sz="2100" spc="-28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70" dirty="0">
                <a:solidFill>
                  <a:srgbClr val="1F1F1A"/>
                </a:solidFill>
                <a:latin typeface="Arial"/>
                <a:cs typeface="Arial"/>
              </a:rPr>
              <a:t>them.</a:t>
            </a:r>
            <a:endParaRPr sz="21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648349" y="2636275"/>
            <a:ext cx="113664" cy="3092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spc="45" dirty="0">
                <a:solidFill>
                  <a:srgbClr val="675948"/>
                </a:solidFill>
                <a:latin typeface="Arial"/>
                <a:cs typeface="Arial"/>
              </a:rPr>
              <a:t>•</a:t>
            </a:r>
            <a:endParaRPr sz="185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4297192" y="4678858"/>
            <a:ext cx="1280160" cy="7931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133985" algn="r">
              <a:lnSpc>
                <a:spcPct val="100000"/>
              </a:lnSpc>
              <a:spcBef>
                <a:spcPts val="110"/>
              </a:spcBef>
            </a:pPr>
            <a:r>
              <a:rPr sz="2150" spc="55" dirty="0">
                <a:solidFill>
                  <a:srgbClr val="675948"/>
                </a:solidFill>
                <a:latin typeface="Times New Roman"/>
                <a:cs typeface="Times New Roman"/>
              </a:rPr>
              <a:t>•</a:t>
            </a:r>
            <a:endParaRPr sz="2150">
              <a:latin typeface="Times New Roman"/>
              <a:cs typeface="Times New Roman"/>
            </a:endParaRPr>
          </a:p>
          <a:p>
            <a:pPr marL="74295">
              <a:lnSpc>
                <a:spcPct val="100000"/>
              </a:lnSpc>
              <a:spcBef>
                <a:spcPts val="85"/>
              </a:spcBef>
            </a:pPr>
            <a:r>
              <a:rPr sz="2800" i="1" spc="-50" dirty="0">
                <a:solidFill>
                  <a:srgbClr val="666E67"/>
                </a:solidFill>
                <a:latin typeface="Arial"/>
                <a:cs typeface="Arial"/>
              </a:rPr>
              <a:t>I/</a:t>
            </a:r>
            <a:endParaRPr sz="2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440130" y="6772171"/>
            <a:ext cx="7334884" cy="1707514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520"/>
              </a:spcBef>
            </a:pPr>
            <a:r>
              <a:rPr sz="2150" b="1" spc="75" dirty="0">
                <a:solidFill>
                  <a:srgbClr val="080A07"/>
                </a:solidFill>
                <a:latin typeface="Arial"/>
                <a:cs typeface="Arial"/>
              </a:rPr>
              <a:t>The </a:t>
            </a:r>
            <a:r>
              <a:rPr sz="2150" b="1" spc="60" dirty="0">
                <a:solidFill>
                  <a:srgbClr val="080A07"/>
                </a:solidFill>
                <a:latin typeface="Arial"/>
                <a:cs typeface="Arial"/>
              </a:rPr>
              <a:t>Detective</a:t>
            </a:r>
            <a:r>
              <a:rPr sz="2150" b="1" spc="-120" dirty="0">
                <a:solidFill>
                  <a:srgbClr val="080A07"/>
                </a:solidFill>
                <a:latin typeface="Arial"/>
                <a:cs typeface="Arial"/>
              </a:rPr>
              <a:t> </a:t>
            </a:r>
            <a:r>
              <a:rPr sz="2150" b="1" spc="20" dirty="0">
                <a:solidFill>
                  <a:srgbClr val="080A07"/>
                </a:solidFill>
                <a:latin typeface="Arial"/>
                <a:cs typeface="Arial"/>
              </a:rPr>
              <a:t>(Processing)</a:t>
            </a:r>
            <a:endParaRPr sz="2150" dirty="0">
              <a:latin typeface="Arial"/>
              <a:cs typeface="Arial"/>
            </a:endParaRPr>
          </a:p>
          <a:p>
            <a:pPr marL="12700" marR="5080" indent="4445">
              <a:lnSpc>
                <a:spcPct val="105700"/>
              </a:lnSpc>
              <a:spcBef>
                <a:spcPts val="1245"/>
              </a:spcBef>
              <a:tabLst>
                <a:tab pos="2997835" algn="l"/>
              </a:tabLst>
            </a:pPr>
            <a:r>
              <a:rPr sz="2100" spc="-15" dirty="0">
                <a:solidFill>
                  <a:srgbClr val="1F1F1A"/>
                </a:solidFill>
                <a:latin typeface="Arial"/>
                <a:cs typeface="Arial"/>
              </a:rPr>
              <a:t>True</a:t>
            </a:r>
            <a:r>
              <a:rPr sz="2100" spc="-145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40" dirty="0">
                <a:solidFill>
                  <a:srgbClr val="31312D"/>
                </a:solidFill>
                <a:latin typeface="Arial"/>
                <a:cs typeface="Arial"/>
              </a:rPr>
              <a:t>intelligence</a:t>
            </a:r>
            <a:r>
              <a:rPr sz="2100" spc="-10" dirty="0">
                <a:solidFill>
                  <a:srgbClr val="31312D"/>
                </a:solidFill>
                <a:latin typeface="Arial"/>
                <a:cs typeface="Arial"/>
              </a:rPr>
              <a:t> </a:t>
            </a:r>
            <a:r>
              <a:rPr sz="2100" spc="35" dirty="0">
                <a:solidFill>
                  <a:srgbClr val="1F1F1A"/>
                </a:solidFill>
                <a:latin typeface="Arial"/>
                <a:cs typeface="Arial"/>
              </a:rPr>
              <a:t>is </a:t>
            </a:r>
            <a:r>
              <a:rPr sz="2100" spc="45" dirty="0">
                <a:solidFill>
                  <a:srgbClr val="1F1F1A"/>
                </a:solidFill>
                <a:latin typeface="Arial"/>
                <a:cs typeface="Arial"/>
              </a:rPr>
              <a:t>the</a:t>
            </a:r>
            <a:r>
              <a:rPr sz="2100" spc="1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40" dirty="0">
                <a:solidFill>
                  <a:srgbClr val="1F1F1A"/>
                </a:solidFill>
                <a:latin typeface="Arial"/>
                <a:cs typeface="Arial"/>
              </a:rPr>
              <a:t>ability</a:t>
            </a:r>
            <a:r>
              <a:rPr sz="2100" spc="-25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50" dirty="0">
                <a:solidFill>
                  <a:srgbClr val="1F1F1A"/>
                </a:solidFill>
                <a:latin typeface="Arial"/>
                <a:cs typeface="Arial"/>
              </a:rPr>
              <a:t>to</a:t>
            </a:r>
            <a:r>
              <a:rPr sz="2100" spc="125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60" dirty="0">
                <a:solidFill>
                  <a:srgbClr val="1F1F1A"/>
                </a:solidFill>
                <a:latin typeface="Arial"/>
                <a:cs typeface="Arial"/>
              </a:rPr>
              <a:t>accomplish</a:t>
            </a:r>
            <a:r>
              <a:rPr sz="2100" spc="10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45" dirty="0">
                <a:solidFill>
                  <a:srgbClr val="1F1F1A"/>
                </a:solidFill>
                <a:latin typeface="Arial"/>
                <a:cs typeface="Arial"/>
              </a:rPr>
              <a:t>goals</a:t>
            </a:r>
            <a:r>
              <a:rPr sz="2100" spc="-2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70" dirty="0">
                <a:solidFill>
                  <a:srgbClr val="1F1F1A"/>
                </a:solidFill>
                <a:latin typeface="Arial"/>
                <a:cs typeface="Arial"/>
              </a:rPr>
              <a:t>in</a:t>
            </a:r>
            <a:r>
              <a:rPr sz="2100" spc="-105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105" dirty="0">
                <a:solidFill>
                  <a:srgbClr val="1F1F1A"/>
                </a:solidFill>
                <a:latin typeface="Arial"/>
                <a:cs typeface="Arial"/>
              </a:rPr>
              <a:t>a</a:t>
            </a:r>
            <a:r>
              <a:rPr sz="2100" spc="-8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95" dirty="0">
                <a:solidFill>
                  <a:srgbClr val="1F1F1A"/>
                </a:solidFill>
                <a:latin typeface="Arial"/>
                <a:cs typeface="Arial"/>
              </a:rPr>
              <a:t>wide  </a:t>
            </a:r>
            <a:r>
              <a:rPr sz="2100" spc="55" dirty="0">
                <a:solidFill>
                  <a:srgbClr val="1F1F1A"/>
                </a:solidFill>
                <a:latin typeface="Arial"/>
                <a:cs typeface="Arial"/>
              </a:rPr>
              <a:t>range</a:t>
            </a:r>
            <a:r>
              <a:rPr sz="2100" spc="-145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40" dirty="0">
                <a:solidFill>
                  <a:srgbClr val="1F1F1A"/>
                </a:solidFill>
                <a:latin typeface="Arial"/>
                <a:cs typeface="Arial"/>
              </a:rPr>
              <a:t>of</a:t>
            </a:r>
            <a:r>
              <a:rPr sz="2100" spc="9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35" dirty="0">
                <a:solidFill>
                  <a:srgbClr val="1F1F1A"/>
                </a:solidFill>
                <a:latin typeface="Arial"/>
                <a:cs typeface="Arial"/>
              </a:rPr>
              <a:t>environments.	</a:t>
            </a:r>
            <a:r>
              <a:rPr sz="2100" spc="20" dirty="0">
                <a:solidFill>
                  <a:srgbClr val="080A07"/>
                </a:solidFill>
                <a:latin typeface="Arial"/>
                <a:cs typeface="Arial"/>
              </a:rPr>
              <a:t>It </a:t>
            </a:r>
            <a:r>
              <a:rPr sz="2100" spc="30" dirty="0">
                <a:solidFill>
                  <a:srgbClr val="1F1F1A"/>
                </a:solidFill>
                <a:latin typeface="Arial"/>
                <a:cs typeface="Arial"/>
              </a:rPr>
              <a:t>is </a:t>
            </a:r>
            <a:r>
              <a:rPr sz="2100" spc="95" dirty="0">
                <a:solidFill>
                  <a:srgbClr val="1F1F1A"/>
                </a:solidFill>
                <a:latin typeface="Arial"/>
                <a:cs typeface="Arial"/>
              </a:rPr>
              <a:t>not </a:t>
            </a:r>
            <a:r>
              <a:rPr sz="2100" spc="45" dirty="0">
                <a:solidFill>
                  <a:srgbClr val="1F1F1A"/>
                </a:solidFill>
                <a:latin typeface="Arial"/>
                <a:cs typeface="Arial"/>
              </a:rPr>
              <a:t>just </a:t>
            </a:r>
            <a:r>
              <a:rPr sz="2100" spc="50" dirty="0">
                <a:solidFill>
                  <a:srgbClr val="1F1F1A"/>
                </a:solidFill>
                <a:latin typeface="Arial"/>
                <a:cs typeface="Arial"/>
              </a:rPr>
              <a:t>having </a:t>
            </a:r>
            <a:r>
              <a:rPr sz="2100" spc="60" dirty="0">
                <a:solidFill>
                  <a:srgbClr val="1F1F1A"/>
                </a:solidFill>
                <a:latin typeface="Arial"/>
                <a:cs typeface="Arial"/>
              </a:rPr>
              <a:t>data </a:t>
            </a:r>
            <a:r>
              <a:rPr sz="2100" spc="65" dirty="0">
                <a:solidFill>
                  <a:srgbClr val="1F1F1A"/>
                </a:solidFill>
                <a:latin typeface="Arial"/>
                <a:cs typeface="Arial"/>
              </a:rPr>
              <a:t>but  </a:t>
            </a:r>
            <a:r>
              <a:rPr sz="2100" spc="70" dirty="0">
                <a:solidFill>
                  <a:srgbClr val="1F1F1A"/>
                </a:solidFill>
                <a:latin typeface="Arial"/>
                <a:cs typeface="Arial"/>
              </a:rPr>
              <a:t>connecting</a:t>
            </a:r>
            <a:r>
              <a:rPr sz="2100" spc="-10" dirty="0">
                <a:solidFill>
                  <a:srgbClr val="1F1F1A"/>
                </a:solidFill>
                <a:latin typeface="Arial"/>
                <a:cs typeface="Arial"/>
              </a:rPr>
              <a:t> </a:t>
            </a:r>
            <a:r>
              <a:rPr sz="2100" spc="30" dirty="0">
                <a:solidFill>
                  <a:srgbClr val="31312D"/>
                </a:solidFill>
                <a:latin typeface="Arial"/>
                <a:cs typeface="Arial"/>
              </a:rPr>
              <a:t>it.</a:t>
            </a:r>
            <a:endParaRPr sz="2100" dirty="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88235" y="8910835"/>
            <a:ext cx="16615410" cy="7994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00" spc="60" dirty="0">
                <a:solidFill>
                  <a:srgbClr val="080A07"/>
                </a:solidFill>
                <a:latin typeface="Arial"/>
                <a:cs typeface="Arial"/>
              </a:rPr>
              <a:t>Knowing </a:t>
            </a:r>
            <a:r>
              <a:rPr sz="2900" spc="95" dirty="0">
                <a:solidFill>
                  <a:srgbClr val="080A07"/>
                </a:solidFill>
                <a:latin typeface="Arial"/>
                <a:cs typeface="Arial"/>
              </a:rPr>
              <a:t>facts </a:t>
            </a:r>
            <a:r>
              <a:rPr sz="2900" spc="80" dirty="0">
                <a:solidFill>
                  <a:srgbClr val="080A07"/>
                </a:solidFill>
                <a:latin typeface="Arial"/>
                <a:cs typeface="Arial"/>
              </a:rPr>
              <a:t>is </a:t>
            </a:r>
            <a:r>
              <a:rPr sz="2900" spc="100" dirty="0">
                <a:solidFill>
                  <a:srgbClr val="080A07"/>
                </a:solidFill>
                <a:latin typeface="Arial"/>
                <a:cs typeface="Arial"/>
              </a:rPr>
              <a:t>static. </a:t>
            </a:r>
            <a:r>
              <a:rPr sz="2900" spc="40" dirty="0">
                <a:solidFill>
                  <a:srgbClr val="080A07"/>
                </a:solidFill>
                <a:latin typeface="Arial"/>
                <a:cs typeface="Arial"/>
              </a:rPr>
              <a:t>Processing </a:t>
            </a:r>
            <a:r>
              <a:rPr sz="2900" spc="60" dirty="0">
                <a:solidFill>
                  <a:srgbClr val="080A07"/>
                </a:solidFill>
                <a:latin typeface="Arial"/>
                <a:cs typeface="Arial"/>
              </a:rPr>
              <a:t>information to </a:t>
            </a:r>
            <a:r>
              <a:rPr sz="2900" spc="70" dirty="0">
                <a:solidFill>
                  <a:srgbClr val="080A07"/>
                </a:solidFill>
                <a:latin typeface="Arial"/>
                <a:cs typeface="Arial"/>
              </a:rPr>
              <a:t>solve </a:t>
            </a:r>
            <a:r>
              <a:rPr sz="2900" spc="25" dirty="0">
                <a:solidFill>
                  <a:srgbClr val="080A07"/>
                </a:solidFill>
                <a:latin typeface="Arial"/>
                <a:cs typeface="Arial"/>
              </a:rPr>
              <a:t>unforeseen </a:t>
            </a:r>
            <a:r>
              <a:rPr sz="2900" spc="70" dirty="0">
                <a:solidFill>
                  <a:srgbClr val="080A07"/>
                </a:solidFill>
                <a:latin typeface="Arial"/>
                <a:cs typeface="Arial"/>
              </a:rPr>
              <a:t>problems </a:t>
            </a:r>
            <a:r>
              <a:rPr sz="2900" spc="50" dirty="0">
                <a:solidFill>
                  <a:srgbClr val="080A07"/>
                </a:solidFill>
                <a:latin typeface="Arial"/>
                <a:cs typeface="Arial"/>
              </a:rPr>
              <a:t>is</a:t>
            </a:r>
            <a:r>
              <a:rPr sz="2900" spc="-375" dirty="0">
                <a:solidFill>
                  <a:srgbClr val="080A07"/>
                </a:solidFill>
                <a:latin typeface="Arial"/>
                <a:cs typeface="Arial"/>
              </a:rPr>
              <a:t> </a:t>
            </a:r>
            <a:r>
              <a:rPr sz="2900" spc="45" dirty="0">
                <a:solidFill>
                  <a:srgbClr val="080A07"/>
                </a:solidFill>
                <a:latin typeface="Arial"/>
                <a:cs typeface="Arial"/>
              </a:rPr>
              <a:t>intelligence.</a:t>
            </a:r>
            <a:endParaRPr sz="29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1035"/>
              </a:spcBef>
            </a:pPr>
            <a:r>
              <a:rPr sz="1300" spc="-70" dirty="0">
                <a:solidFill>
                  <a:srgbClr val="31312D"/>
                </a:solidFill>
                <a:latin typeface="Arial"/>
                <a:cs typeface="Arial"/>
              </a:rPr>
              <a:t>I'S\ </a:t>
            </a:r>
            <a:r>
              <a:rPr sz="1300" spc="30" dirty="0">
                <a:solidFill>
                  <a:srgbClr val="1F1F1A"/>
                </a:solidFill>
                <a:latin typeface="Arial"/>
                <a:cs typeface="Arial"/>
              </a:rPr>
              <a:t>NotebookLM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25320" y="1021292"/>
            <a:ext cx="840636" cy="9191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91584" y="2655358"/>
            <a:ext cx="9705531" cy="61277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98179" y="919162"/>
            <a:ext cx="114935" cy="829944"/>
          </a:xfrm>
          <a:custGeom>
            <a:avLst/>
            <a:gdLst/>
            <a:ahLst/>
            <a:cxnLst/>
            <a:rect l="l" t="t" r="r" b="b"/>
            <a:pathLst>
              <a:path w="114935" h="829944">
                <a:moveTo>
                  <a:pt x="0" y="0"/>
                </a:moveTo>
                <a:lnTo>
                  <a:pt x="114632" y="0"/>
                </a:lnTo>
                <a:lnTo>
                  <a:pt x="114632" y="829799"/>
                </a:lnTo>
                <a:lnTo>
                  <a:pt x="0" y="8297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03865" y="1174484"/>
            <a:ext cx="114935" cy="574675"/>
          </a:xfrm>
          <a:custGeom>
            <a:avLst/>
            <a:gdLst/>
            <a:ahLst/>
            <a:cxnLst/>
            <a:rect l="l" t="t" r="r" b="b"/>
            <a:pathLst>
              <a:path w="114935" h="574675">
                <a:moveTo>
                  <a:pt x="0" y="0"/>
                </a:moveTo>
                <a:lnTo>
                  <a:pt x="114632" y="0"/>
                </a:lnTo>
                <a:lnTo>
                  <a:pt x="114632" y="574476"/>
                </a:lnTo>
                <a:lnTo>
                  <a:pt x="0" y="57447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57087" y="8195863"/>
            <a:ext cx="0" cy="702310"/>
          </a:xfrm>
          <a:custGeom>
            <a:avLst/>
            <a:gdLst/>
            <a:ahLst/>
            <a:cxnLst/>
            <a:rect l="l" t="t" r="r" b="b"/>
            <a:pathLst>
              <a:path h="702309">
                <a:moveTo>
                  <a:pt x="0" y="702137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43364" y="919162"/>
            <a:ext cx="114935" cy="842644"/>
          </a:xfrm>
          <a:custGeom>
            <a:avLst/>
            <a:gdLst/>
            <a:ahLst/>
            <a:cxnLst/>
            <a:rect l="l" t="t" r="r" b="b"/>
            <a:pathLst>
              <a:path w="114934" h="842644">
                <a:moveTo>
                  <a:pt x="0" y="0"/>
                </a:moveTo>
                <a:lnTo>
                  <a:pt x="114632" y="0"/>
                </a:lnTo>
                <a:lnTo>
                  <a:pt x="114632" y="842565"/>
                </a:lnTo>
                <a:lnTo>
                  <a:pt x="0" y="84256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19103" y="1174485"/>
            <a:ext cx="0" cy="587375"/>
          </a:xfrm>
          <a:custGeom>
            <a:avLst/>
            <a:gdLst/>
            <a:ahLst/>
            <a:cxnLst/>
            <a:rect l="l" t="t" r="r" b="b"/>
            <a:pathLst>
              <a:path h="587375">
                <a:moveTo>
                  <a:pt x="0" y="587242"/>
                </a:moveTo>
                <a:lnTo>
                  <a:pt x="0" y="0"/>
                </a:lnTo>
              </a:path>
            </a:pathLst>
          </a:custGeom>
          <a:ln w="1018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871040" y="804333"/>
            <a:ext cx="686435" cy="1128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200" b="1" spc="395" dirty="0">
                <a:solidFill>
                  <a:srgbClr val="080805"/>
                </a:solidFill>
                <a:latin typeface="Times New Roman"/>
                <a:cs typeface="Times New Roman"/>
              </a:rPr>
              <a:t>T</a:t>
            </a:r>
            <a:endParaRPr sz="7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147783" y="9501033"/>
            <a:ext cx="1256030" cy="210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z="1300" spc="-25" dirty="0">
                <a:solidFill>
                  <a:srgbClr val="2F2F2D"/>
                </a:solidFill>
                <a:latin typeface="Arial"/>
                <a:cs typeface="Arial"/>
              </a:rPr>
              <a:t>Isl\</a:t>
            </a:r>
            <a:r>
              <a:rPr sz="1300" spc="-55" dirty="0">
                <a:solidFill>
                  <a:srgbClr val="2F2F2D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1A1A16"/>
                </a:solidFill>
                <a:latin typeface="Arial"/>
                <a:cs typeface="Arial"/>
              </a:rPr>
              <a:t>NotebookLM</a:t>
            </a:r>
            <a:endParaRPr sz="1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129" y="2534145"/>
            <a:ext cx="2294890" cy="11004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2815"/>
              </a:lnSpc>
              <a:spcBef>
                <a:spcPts val="110"/>
              </a:spcBef>
            </a:pPr>
            <a:r>
              <a:rPr sz="2350" spc="55" dirty="0">
                <a:solidFill>
                  <a:srgbClr val="1A1A16"/>
                </a:solidFill>
                <a:latin typeface="Arial"/>
                <a:cs typeface="Arial"/>
              </a:rPr>
              <a:t>Calculator:</a:t>
            </a:r>
            <a:endParaRPr sz="2350">
              <a:latin typeface="Arial"/>
              <a:cs typeface="Arial"/>
            </a:endParaRPr>
          </a:p>
          <a:p>
            <a:pPr marL="15240" marR="5080">
              <a:lnSpc>
                <a:spcPts val="2810"/>
              </a:lnSpc>
              <a:spcBef>
                <a:spcPts val="100"/>
              </a:spcBef>
            </a:pPr>
            <a:r>
              <a:rPr sz="2350" spc="45" dirty="0">
                <a:solidFill>
                  <a:srgbClr val="080805"/>
                </a:solidFill>
                <a:latin typeface="Arial"/>
                <a:cs typeface="Arial"/>
              </a:rPr>
              <a:t>Fails </a:t>
            </a:r>
            <a:r>
              <a:rPr sz="2350" spc="80" dirty="0">
                <a:solidFill>
                  <a:srgbClr val="1A1A16"/>
                </a:solidFill>
                <a:latin typeface="Arial"/>
                <a:cs typeface="Arial"/>
              </a:rPr>
              <a:t>when</a:t>
            </a:r>
            <a:r>
              <a:rPr sz="2350" spc="-210" dirty="0">
                <a:solidFill>
                  <a:srgbClr val="1A1A16"/>
                </a:solidFill>
                <a:latin typeface="Arial"/>
                <a:cs typeface="Arial"/>
              </a:rPr>
              <a:t> </a:t>
            </a:r>
            <a:r>
              <a:rPr sz="2350" spc="70" dirty="0">
                <a:solidFill>
                  <a:srgbClr val="080805"/>
                </a:solidFill>
                <a:latin typeface="Arial"/>
                <a:cs typeface="Arial"/>
              </a:rPr>
              <a:t>rules  </a:t>
            </a:r>
            <a:r>
              <a:rPr sz="2350" spc="75" dirty="0">
                <a:solidFill>
                  <a:srgbClr val="1A1A16"/>
                </a:solidFill>
                <a:latin typeface="Arial"/>
                <a:cs typeface="Arial"/>
              </a:rPr>
              <a:t>change.</a:t>
            </a:r>
            <a:endParaRPr sz="235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493720" y="606458"/>
            <a:ext cx="973455" cy="7226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4550" spc="114" dirty="0">
                <a:solidFill>
                  <a:srgbClr val="080805"/>
                </a:solidFill>
                <a:latin typeface="Courier New"/>
                <a:cs typeface="Courier New"/>
              </a:rPr>
              <a:t>•</a:t>
            </a:r>
            <a:r>
              <a:rPr sz="4550" spc="-1055" dirty="0">
                <a:solidFill>
                  <a:srgbClr val="080805"/>
                </a:solidFill>
                <a:latin typeface="Courier New"/>
                <a:cs typeface="Courier New"/>
              </a:rPr>
              <a:t> </a:t>
            </a:r>
            <a:r>
              <a:rPr sz="4550" spc="114" dirty="0">
                <a:solidFill>
                  <a:srgbClr val="080805"/>
                </a:solidFill>
                <a:latin typeface="Courier New"/>
                <a:cs typeface="Courier New"/>
              </a:rPr>
              <a:t>•</a:t>
            </a:r>
            <a:endParaRPr sz="455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097452" y="817100"/>
            <a:ext cx="5205730" cy="1128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931670" algn="l"/>
                <a:tab pos="4392930" algn="l"/>
                <a:tab pos="4978400" algn="l"/>
              </a:tabLst>
            </a:pPr>
            <a:r>
              <a:rPr sz="7200" b="1" spc="245" dirty="0">
                <a:solidFill>
                  <a:srgbClr val="080805"/>
                </a:solidFill>
                <a:latin typeface="Arial"/>
                <a:cs typeface="Arial"/>
              </a:rPr>
              <a:t>e</a:t>
            </a:r>
            <a:r>
              <a:rPr sz="7200" b="1" spc="325" dirty="0">
                <a:solidFill>
                  <a:srgbClr val="080805"/>
                </a:solidFill>
                <a:latin typeface="Arial"/>
                <a:cs typeface="Arial"/>
              </a:rPr>
              <a:t>A</a:t>
            </a:r>
            <a:r>
              <a:rPr sz="7200" b="1" dirty="0">
                <a:solidFill>
                  <a:srgbClr val="080805"/>
                </a:solidFill>
                <a:latin typeface="Arial"/>
                <a:cs typeface="Arial"/>
              </a:rPr>
              <a:t>	</a:t>
            </a:r>
            <a:r>
              <a:rPr sz="7200" b="1" spc="145" dirty="0">
                <a:solidFill>
                  <a:srgbClr val="080805"/>
                </a:solidFill>
                <a:latin typeface="Arial"/>
                <a:cs typeface="Arial"/>
              </a:rPr>
              <a:t>apt</a:t>
            </a:r>
            <a:r>
              <a:rPr sz="7200" b="1" spc="170" dirty="0">
                <a:solidFill>
                  <a:srgbClr val="080805"/>
                </a:solidFill>
                <a:latin typeface="Arial"/>
                <a:cs typeface="Arial"/>
              </a:rPr>
              <a:t>a</a:t>
            </a:r>
            <a:r>
              <a:rPr sz="7200" b="1" dirty="0">
                <a:solidFill>
                  <a:srgbClr val="080805"/>
                </a:solidFill>
                <a:latin typeface="Arial"/>
                <a:cs typeface="Arial"/>
              </a:rPr>
              <a:t>	</a:t>
            </a:r>
            <a:r>
              <a:rPr sz="5800" spc="65" dirty="0">
                <a:solidFill>
                  <a:srgbClr val="080805"/>
                </a:solidFill>
                <a:latin typeface="Arial"/>
                <a:cs typeface="Arial"/>
              </a:rPr>
              <a:t>I</a:t>
            </a:r>
            <a:r>
              <a:rPr sz="5800" dirty="0">
                <a:solidFill>
                  <a:srgbClr val="080805"/>
                </a:solidFill>
                <a:latin typeface="Arial"/>
                <a:cs typeface="Arial"/>
              </a:rPr>
              <a:t>	</a:t>
            </a:r>
            <a:r>
              <a:rPr sz="5800" spc="65" dirty="0">
                <a:solidFill>
                  <a:srgbClr val="080805"/>
                </a:solidFill>
                <a:latin typeface="Arial"/>
                <a:cs typeface="Arial"/>
              </a:rPr>
              <a:t>I</a:t>
            </a:r>
            <a:endParaRPr sz="5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77630" y="804333"/>
            <a:ext cx="5979795" cy="406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200" b="1" spc="270" dirty="0">
                <a:solidFill>
                  <a:srgbClr val="080805"/>
                </a:solidFill>
                <a:latin typeface="Arial"/>
                <a:cs typeface="Arial"/>
              </a:rPr>
              <a:t>Criterion</a:t>
            </a:r>
            <a:endParaRPr sz="7200">
              <a:latin typeface="Arial"/>
              <a:cs typeface="Arial"/>
            </a:endParaRPr>
          </a:p>
          <a:p>
            <a:pPr marL="1292225" marR="43180" indent="-635">
              <a:lnSpc>
                <a:spcPct val="99700"/>
              </a:lnSpc>
              <a:spcBef>
                <a:spcPts val="5725"/>
              </a:spcBef>
            </a:pPr>
            <a:r>
              <a:rPr sz="2900" spc="120" dirty="0">
                <a:solidFill>
                  <a:srgbClr val="080805"/>
                </a:solidFill>
                <a:latin typeface="Arial"/>
                <a:cs typeface="Arial"/>
              </a:rPr>
              <a:t>A </a:t>
            </a:r>
            <a:r>
              <a:rPr sz="2900" spc="50" dirty="0">
                <a:solidFill>
                  <a:srgbClr val="080805"/>
                </a:solidFill>
                <a:latin typeface="Arial"/>
                <a:cs typeface="Arial"/>
              </a:rPr>
              <a:t>calculator </a:t>
            </a:r>
            <a:r>
              <a:rPr sz="2900" spc="40" dirty="0">
                <a:solidFill>
                  <a:srgbClr val="080805"/>
                </a:solidFill>
                <a:latin typeface="Arial"/>
                <a:cs typeface="Arial"/>
              </a:rPr>
              <a:t>is </a:t>
            </a:r>
            <a:r>
              <a:rPr sz="2900" spc="45" dirty="0">
                <a:solidFill>
                  <a:srgbClr val="080805"/>
                </a:solidFill>
                <a:latin typeface="Arial"/>
                <a:cs typeface="Arial"/>
              </a:rPr>
              <a:t>faster </a:t>
            </a:r>
            <a:r>
              <a:rPr sz="2900" spc="85" dirty="0">
                <a:solidFill>
                  <a:srgbClr val="080805"/>
                </a:solidFill>
                <a:latin typeface="Arial"/>
                <a:cs typeface="Arial"/>
              </a:rPr>
              <a:t>than</a:t>
            </a:r>
            <a:r>
              <a:rPr sz="2900" spc="-275" dirty="0">
                <a:solidFill>
                  <a:srgbClr val="080805"/>
                </a:solidFill>
                <a:latin typeface="Arial"/>
                <a:cs typeface="Arial"/>
              </a:rPr>
              <a:t> </a:t>
            </a:r>
            <a:r>
              <a:rPr sz="2900" spc="100" dirty="0">
                <a:solidFill>
                  <a:srgbClr val="080805"/>
                </a:solidFill>
                <a:latin typeface="Arial"/>
                <a:cs typeface="Arial"/>
              </a:rPr>
              <a:t>a  </a:t>
            </a:r>
            <a:r>
              <a:rPr sz="2900" spc="45" dirty="0">
                <a:solidFill>
                  <a:srgbClr val="080805"/>
                </a:solidFill>
                <a:latin typeface="Arial"/>
                <a:cs typeface="Arial"/>
              </a:rPr>
              <a:t>human, </a:t>
            </a:r>
            <a:r>
              <a:rPr sz="2900" spc="105" dirty="0">
                <a:solidFill>
                  <a:srgbClr val="080805"/>
                </a:solidFill>
                <a:latin typeface="Arial"/>
                <a:cs typeface="Arial"/>
              </a:rPr>
              <a:t>but </a:t>
            </a:r>
            <a:r>
              <a:rPr sz="2900" spc="55" dirty="0">
                <a:solidFill>
                  <a:srgbClr val="080805"/>
                </a:solidFill>
                <a:latin typeface="Arial"/>
                <a:cs typeface="Arial"/>
              </a:rPr>
              <a:t>it </a:t>
            </a:r>
            <a:r>
              <a:rPr sz="2900" spc="80" dirty="0">
                <a:solidFill>
                  <a:srgbClr val="080805"/>
                </a:solidFill>
                <a:latin typeface="Arial"/>
                <a:cs typeface="Arial"/>
              </a:rPr>
              <a:t>is </a:t>
            </a:r>
            <a:r>
              <a:rPr sz="2900" spc="105" dirty="0">
                <a:solidFill>
                  <a:srgbClr val="080805"/>
                </a:solidFill>
                <a:latin typeface="Arial"/>
                <a:cs typeface="Arial"/>
              </a:rPr>
              <a:t>not  </a:t>
            </a:r>
            <a:r>
              <a:rPr sz="2900" spc="40" dirty="0">
                <a:solidFill>
                  <a:srgbClr val="080805"/>
                </a:solidFill>
                <a:latin typeface="Arial"/>
                <a:cs typeface="Arial"/>
              </a:rPr>
              <a:t>intelligent. </a:t>
            </a:r>
            <a:r>
              <a:rPr sz="2900" spc="30" dirty="0">
                <a:solidFill>
                  <a:srgbClr val="080805"/>
                </a:solidFill>
                <a:latin typeface="Arial"/>
                <a:cs typeface="Arial"/>
              </a:rPr>
              <a:t>It </a:t>
            </a:r>
            <a:r>
              <a:rPr sz="2900" spc="75" dirty="0">
                <a:solidFill>
                  <a:srgbClr val="080805"/>
                </a:solidFill>
                <a:latin typeface="Arial"/>
                <a:cs typeface="Arial"/>
              </a:rPr>
              <a:t>cannot</a:t>
            </a:r>
            <a:r>
              <a:rPr sz="2900" spc="95" dirty="0">
                <a:solidFill>
                  <a:srgbClr val="080805"/>
                </a:solidFill>
                <a:latin typeface="Arial"/>
                <a:cs typeface="Arial"/>
              </a:rPr>
              <a:t> </a:t>
            </a:r>
            <a:r>
              <a:rPr sz="2900" spc="100" dirty="0">
                <a:solidFill>
                  <a:srgbClr val="080805"/>
                </a:solidFill>
                <a:latin typeface="Arial"/>
                <a:cs typeface="Arial"/>
              </a:rPr>
              <a:t>pivot.</a:t>
            </a:r>
            <a:endParaRPr sz="2900">
              <a:latin typeface="Arial"/>
              <a:cs typeface="Arial"/>
            </a:endParaRPr>
          </a:p>
          <a:p>
            <a:pPr marL="1292225" marR="5080" indent="-10160">
              <a:lnSpc>
                <a:spcPct val="101099"/>
              </a:lnSpc>
            </a:pPr>
            <a:r>
              <a:rPr sz="2900" spc="70" dirty="0">
                <a:solidFill>
                  <a:srgbClr val="080805"/>
                </a:solidFill>
                <a:latin typeface="Arial"/>
                <a:cs typeface="Arial"/>
              </a:rPr>
              <a:t>If </a:t>
            </a:r>
            <a:r>
              <a:rPr sz="2900" spc="120" dirty="0">
                <a:solidFill>
                  <a:srgbClr val="080805"/>
                </a:solidFill>
                <a:latin typeface="Arial"/>
                <a:cs typeface="Arial"/>
              </a:rPr>
              <a:t>the </a:t>
            </a:r>
            <a:r>
              <a:rPr sz="2900" spc="85" dirty="0">
                <a:solidFill>
                  <a:srgbClr val="080805"/>
                </a:solidFill>
                <a:latin typeface="Arial"/>
                <a:cs typeface="Arial"/>
              </a:rPr>
              <a:t>input </a:t>
            </a:r>
            <a:r>
              <a:rPr sz="2900" spc="65" dirty="0">
                <a:solidFill>
                  <a:srgbClr val="080805"/>
                </a:solidFill>
                <a:latin typeface="Arial"/>
                <a:cs typeface="Arial"/>
              </a:rPr>
              <a:t>format</a:t>
            </a:r>
            <a:r>
              <a:rPr sz="2900" spc="-350" dirty="0">
                <a:solidFill>
                  <a:srgbClr val="080805"/>
                </a:solidFill>
                <a:latin typeface="Arial"/>
                <a:cs typeface="Arial"/>
              </a:rPr>
              <a:t> </a:t>
            </a:r>
            <a:r>
              <a:rPr sz="2900" spc="45" dirty="0">
                <a:solidFill>
                  <a:srgbClr val="1A1A16"/>
                </a:solidFill>
                <a:latin typeface="Arial"/>
                <a:cs typeface="Arial"/>
              </a:rPr>
              <a:t>changes,  </a:t>
            </a:r>
            <a:r>
              <a:rPr sz="2900" spc="20" dirty="0">
                <a:solidFill>
                  <a:srgbClr val="080805"/>
                </a:solidFill>
                <a:latin typeface="Arial"/>
                <a:cs typeface="Arial"/>
              </a:rPr>
              <a:t>it</a:t>
            </a:r>
            <a:r>
              <a:rPr sz="2900" spc="160" dirty="0">
                <a:solidFill>
                  <a:srgbClr val="080805"/>
                </a:solidFill>
                <a:latin typeface="Arial"/>
                <a:cs typeface="Arial"/>
              </a:rPr>
              <a:t> </a:t>
            </a:r>
            <a:r>
              <a:rPr sz="2900" spc="35" dirty="0">
                <a:solidFill>
                  <a:srgbClr val="080805"/>
                </a:solidFill>
                <a:latin typeface="Arial"/>
                <a:cs typeface="Arial"/>
              </a:rPr>
              <a:t>fails.</a:t>
            </a:r>
            <a:endParaRPr sz="29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752917" y="5298016"/>
            <a:ext cx="4838700" cy="22313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indent="3810">
              <a:lnSpc>
                <a:spcPct val="99700"/>
              </a:lnSpc>
              <a:spcBef>
                <a:spcPts val="125"/>
              </a:spcBef>
            </a:pPr>
            <a:r>
              <a:rPr sz="2900" spc="120" dirty="0">
                <a:solidFill>
                  <a:srgbClr val="080805"/>
                </a:solidFill>
                <a:latin typeface="Arial"/>
                <a:cs typeface="Arial"/>
              </a:rPr>
              <a:t>A </a:t>
            </a:r>
            <a:r>
              <a:rPr sz="2900" spc="50" dirty="0">
                <a:solidFill>
                  <a:srgbClr val="080805"/>
                </a:solidFill>
                <a:latin typeface="Arial"/>
                <a:cs typeface="Arial"/>
              </a:rPr>
              <a:t>truly </a:t>
            </a:r>
            <a:r>
              <a:rPr sz="2900" spc="40" dirty="0">
                <a:solidFill>
                  <a:srgbClr val="080805"/>
                </a:solidFill>
                <a:latin typeface="Arial"/>
                <a:cs typeface="Arial"/>
              </a:rPr>
              <a:t>intelligent agent </a:t>
            </a:r>
            <a:r>
              <a:rPr sz="2900" spc="125" dirty="0">
                <a:solidFill>
                  <a:srgbClr val="080805"/>
                </a:solidFill>
                <a:latin typeface="Arial"/>
                <a:cs typeface="Arial"/>
              </a:rPr>
              <a:t>can  </a:t>
            </a:r>
            <a:r>
              <a:rPr sz="2900" spc="50" dirty="0">
                <a:solidFill>
                  <a:srgbClr val="080805"/>
                </a:solidFill>
                <a:latin typeface="Arial"/>
                <a:cs typeface="Arial"/>
              </a:rPr>
              <a:t>formulate </a:t>
            </a:r>
            <a:r>
              <a:rPr sz="2900" spc="65" dirty="0">
                <a:solidFill>
                  <a:srgbClr val="080805"/>
                </a:solidFill>
                <a:latin typeface="Arial"/>
                <a:cs typeface="Arial"/>
              </a:rPr>
              <a:t>a </a:t>
            </a:r>
            <a:r>
              <a:rPr sz="2900" spc="50" dirty="0">
                <a:solidFill>
                  <a:srgbClr val="080805"/>
                </a:solidFill>
                <a:latin typeface="Arial"/>
                <a:cs typeface="Arial"/>
              </a:rPr>
              <a:t>sequence </a:t>
            </a:r>
            <a:r>
              <a:rPr sz="2900" spc="105" dirty="0">
                <a:solidFill>
                  <a:srgbClr val="080805"/>
                </a:solidFill>
                <a:latin typeface="Arial"/>
                <a:cs typeface="Arial"/>
              </a:rPr>
              <a:t>of  </a:t>
            </a:r>
            <a:r>
              <a:rPr sz="2900" spc="75" dirty="0">
                <a:solidFill>
                  <a:srgbClr val="080805"/>
                </a:solidFill>
                <a:latin typeface="Arial"/>
                <a:cs typeface="Arial"/>
              </a:rPr>
              <a:t>actions </a:t>
            </a:r>
            <a:r>
              <a:rPr sz="2900" spc="70" dirty="0">
                <a:solidFill>
                  <a:srgbClr val="080805"/>
                </a:solidFill>
                <a:latin typeface="Arial"/>
                <a:cs typeface="Arial"/>
              </a:rPr>
              <a:t>to </a:t>
            </a:r>
            <a:r>
              <a:rPr sz="2900" spc="25" dirty="0">
                <a:solidFill>
                  <a:srgbClr val="080805"/>
                </a:solidFill>
                <a:latin typeface="Arial"/>
                <a:cs typeface="Arial"/>
              </a:rPr>
              <a:t>achieve </a:t>
            </a:r>
            <a:r>
              <a:rPr sz="2900" spc="35" dirty="0">
                <a:solidFill>
                  <a:srgbClr val="080805"/>
                </a:solidFill>
                <a:latin typeface="Arial"/>
                <a:cs typeface="Arial"/>
              </a:rPr>
              <a:t>a </a:t>
            </a:r>
            <a:r>
              <a:rPr sz="2900" spc="75" dirty="0">
                <a:solidFill>
                  <a:srgbClr val="080805"/>
                </a:solidFill>
                <a:latin typeface="Arial"/>
                <a:cs typeface="Arial"/>
              </a:rPr>
              <a:t>specific  </a:t>
            </a:r>
            <a:r>
              <a:rPr sz="2900" spc="80" dirty="0">
                <a:solidFill>
                  <a:srgbClr val="080805"/>
                </a:solidFill>
                <a:latin typeface="Arial"/>
                <a:cs typeface="Arial"/>
              </a:rPr>
              <a:t>outcome </a:t>
            </a:r>
            <a:r>
              <a:rPr sz="2900" spc="30" dirty="0">
                <a:solidFill>
                  <a:srgbClr val="080805"/>
                </a:solidFill>
                <a:latin typeface="Arial"/>
                <a:cs typeface="Arial"/>
              </a:rPr>
              <a:t>even </a:t>
            </a:r>
            <a:r>
              <a:rPr sz="2900" spc="70" dirty="0">
                <a:solidFill>
                  <a:srgbClr val="1A1A16"/>
                </a:solidFill>
                <a:latin typeface="Arial"/>
                <a:cs typeface="Arial"/>
              </a:rPr>
              <a:t>when </a:t>
            </a:r>
            <a:r>
              <a:rPr sz="2900" spc="120" dirty="0">
                <a:solidFill>
                  <a:srgbClr val="080805"/>
                </a:solidFill>
                <a:latin typeface="Arial"/>
                <a:cs typeface="Arial"/>
              </a:rPr>
              <a:t>the  </a:t>
            </a:r>
            <a:r>
              <a:rPr sz="2900" spc="40" dirty="0">
                <a:solidFill>
                  <a:srgbClr val="080805"/>
                </a:solidFill>
                <a:latin typeface="Arial"/>
                <a:cs typeface="Arial"/>
              </a:rPr>
              <a:t>rules</a:t>
            </a:r>
            <a:r>
              <a:rPr sz="2900" spc="-15" dirty="0">
                <a:solidFill>
                  <a:srgbClr val="080805"/>
                </a:solidFill>
                <a:latin typeface="Arial"/>
                <a:cs typeface="Arial"/>
              </a:rPr>
              <a:t> </a:t>
            </a:r>
            <a:r>
              <a:rPr sz="2900" spc="60" dirty="0">
                <a:solidFill>
                  <a:srgbClr val="080805"/>
                </a:solidFill>
                <a:latin typeface="Arial"/>
                <a:cs typeface="Arial"/>
              </a:rPr>
              <a:t>change.</a:t>
            </a:r>
            <a:endParaRPr sz="29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23113" y="7512942"/>
            <a:ext cx="1926589" cy="11004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4445">
              <a:lnSpc>
                <a:spcPct val="100000"/>
              </a:lnSpc>
              <a:spcBef>
                <a:spcPts val="110"/>
              </a:spcBef>
            </a:pPr>
            <a:r>
              <a:rPr sz="2350" spc="55" dirty="0">
                <a:solidFill>
                  <a:srgbClr val="1A1A16"/>
                </a:solidFill>
                <a:latin typeface="Arial"/>
                <a:cs typeface="Arial"/>
              </a:rPr>
              <a:t>Calculator:  </a:t>
            </a:r>
            <a:r>
              <a:rPr sz="2350" spc="45" dirty="0">
                <a:solidFill>
                  <a:srgbClr val="080805"/>
                </a:solidFill>
                <a:latin typeface="Arial"/>
                <a:cs typeface="Arial"/>
              </a:rPr>
              <a:t>Fails </a:t>
            </a:r>
            <a:r>
              <a:rPr sz="2350" spc="80" dirty="0">
                <a:solidFill>
                  <a:srgbClr val="1A1A16"/>
                </a:solidFill>
                <a:latin typeface="Arial"/>
                <a:cs typeface="Arial"/>
              </a:rPr>
              <a:t>when  </a:t>
            </a:r>
            <a:r>
              <a:rPr sz="2350" spc="70" dirty="0">
                <a:solidFill>
                  <a:srgbClr val="1A1A16"/>
                </a:solidFill>
                <a:latin typeface="Arial"/>
                <a:cs typeface="Arial"/>
              </a:rPr>
              <a:t>rules</a:t>
            </a:r>
            <a:r>
              <a:rPr sz="2350" spc="-120" dirty="0">
                <a:solidFill>
                  <a:srgbClr val="1A1A16"/>
                </a:solidFill>
                <a:latin typeface="Arial"/>
                <a:cs typeface="Arial"/>
              </a:rPr>
              <a:t> </a:t>
            </a:r>
            <a:r>
              <a:rPr sz="2350" spc="75" dirty="0">
                <a:solidFill>
                  <a:srgbClr val="1A1A16"/>
                </a:solidFill>
                <a:latin typeface="Arial"/>
                <a:cs typeface="Arial"/>
              </a:rPr>
              <a:t>change.</a:t>
            </a:r>
            <a:endParaRPr sz="23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53092" y="7998055"/>
            <a:ext cx="2404745" cy="7429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7145" marR="5080" indent="-5080">
              <a:lnSpc>
                <a:spcPct val="100000"/>
              </a:lnSpc>
              <a:spcBef>
                <a:spcPts val="110"/>
              </a:spcBef>
            </a:pPr>
            <a:r>
              <a:rPr sz="2350" spc="50" dirty="0">
                <a:solidFill>
                  <a:srgbClr val="080805"/>
                </a:solidFill>
                <a:latin typeface="Arial"/>
                <a:cs typeface="Arial"/>
              </a:rPr>
              <a:t>Intelligent </a:t>
            </a:r>
            <a:r>
              <a:rPr sz="2350" spc="75" dirty="0">
                <a:solidFill>
                  <a:srgbClr val="1A1A16"/>
                </a:solidFill>
                <a:latin typeface="Arial"/>
                <a:cs typeface="Arial"/>
              </a:rPr>
              <a:t>Agent:  </a:t>
            </a:r>
            <a:r>
              <a:rPr sz="2350" spc="70" dirty="0">
                <a:solidFill>
                  <a:srgbClr val="080805"/>
                </a:solidFill>
                <a:latin typeface="Arial"/>
                <a:cs typeface="Arial"/>
              </a:rPr>
              <a:t>Pivots</a:t>
            </a:r>
            <a:r>
              <a:rPr sz="2350" spc="5" dirty="0">
                <a:solidFill>
                  <a:srgbClr val="080805"/>
                </a:solidFill>
                <a:latin typeface="Arial"/>
                <a:cs typeface="Arial"/>
              </a:rPr>
              <a:t> </a:t>
            </a:r>
            <a:r>
              <a:rPr sz="2350" spc="60" dirty="0">
                <a:solidFill>
                  <a:srgbClr val="1A1A16"/>
                </a:solidFill>
                <a:latin typeface="Arial"/>
                <a:cs typeface="Arial"/>
              </a:rPr>
              <a:t>strategy.</a:t>
            </a:r>
            <a:endParaRPr sz="2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374503"/>
            <a:ext cx="8228049" cy="73790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6120" y="727737"/>
            <a:ext cx="15345410" cy="1128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200" b="1" spc="405" dirty="0">
                <a:solidFill>
                  <a:srgbClr val="2F2F2D"/>
                </a:solidFill>
                <a:latin typeface="Times New Roman"/>
                <a:cs typeface="Times New Roman"/>
              </a:rPr>
              <a:t>Narrow </a:t>
            </a:r>
            <a:r>
              <a:rPr sz="7200" b="1" spc="290" dirty="0">
                <a:solidFill>
                  <a:srgbClr val="2F2F2D"/>
                </a:solidFill>
                <a:latin typeface="Arial"/>
                <a:cs typeface="Arial"/>
              </a:rPr>
              <a:t>AI:</a:t>
            </a:r>
            <a:r>
              <a:rPr sz="7200" b="1" spc="-1370" dirty="0">
                <a:solidFill>
                  <a:srgbClr val="2F2F2D"/>
                </a:solidFill>
                <a:latin typeface="Arial"/>
                <a:cs typeface="Arial"/>
              </a:rPr>
              <a:t> </a:t>
            </a:r>
            <a:r>
              <a:rPr sz="7200" b="1" spc="365" dirty="0">
                <a:solidFill>
                  <a:srgbClr val="2F2F2D"/>
                </a:solidFill>
                <a:latin typeface="Times New Roman"/>
                <a:cs typeface="Times New Roman"/>
              </a:rPr>
              <a:t>The </a:t>
            </a:r>
            <a:r>
              <a:rPr sz="7200" b="1" spc="375" dirty="0">
                <a:solidFill>
                  <a:srgbClr val="2F2F2D"/>
                </a:solidFill>
                <a:latin typeface="Times New Roman"/>
                <a:cs typeface="Times New Roman"/>
              </a:rPr>
              <a:t>Brilliant </a:t>
            </a:r>
            <a:r>
              <a:rPr sz="7200" b="1" spc="470" dirty="0">
                <a:solidFill>
                  <a:srgbClr val="2F2F2D"/>
                </a:solidFill>
                <a:latin typeface="Times New Roman"/>
                <a:cs typeface="Times New Roman"/>
              </a:rPr>
              <a:t>Specialist</a:t>
            </a:r>
            <a:endParaRPr sz="7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147783" y="9501033"/>
            <a:ext cx="1256030" cy="210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z="1300" spc="-25" dirty="0">
                <a:solidFill>
                  <a:srgbClr val="2F2F2D"/>
                </a:solidFill>
                <a:latin typeface="Arial"/>
                <a:cs typeface="Arial"/>
              </a:rPr>
              <a:t>Isl\</a:t>
            </a:r>
            <a:r>
              <a:rPr sz="1300" spc="-55" dirty="0">
                <a:solidFill>
                  <a:srgbClr val="2F2F2D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1A1A16"/>
                </a:solidFill>
                <a:latin typeface="Arial"/>
                <a:cs typeface="Arial"/>
              </a:rPr>
              <a:t>NotebookLM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85472" y="2618403"/>
            <a:ext cx="7186930" cy="6012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15595" indent="5715">
              <a:lnSpc>
                <a:spcPct val="107100"/>
              </a:lnSpc>
              <a:spcBef>
                <a:spcPts val="95"/>
              </a:spcBef>
            </a:pPr>
            <a:r>
              <a:rPr sz="3050" spc="55" dirty="0">
                <a:solidFill>
                  <a:srgbClr val="050503"/>
                </a:solidFill>
                <a:latin typeface="Arial"/>
                <a:cs typeface="Arial"/>
              </a:rPr>
              <a:t>Current </a:t>
            </a:r>
            <a:r>
              <a:rPr sz="3050" spc="70" dirty="0">
                <a:solidFill>
                  <a:srgbClr val="050503"/>
                </a:solidFill>
                <a:latin typeface="Arial"/>
                <a:cs typeface="Arial"/>
              </a:rPr>
              <a:t>technology, </a:t>
            </a:r>
            <a:r>
              <a:rPr sz="3050" spc="145" dirty="0">
                <a:solidFill>
                  <a:srgbClr val="050503"/>
                </a:solidFill>
                <a:latin typeface="Arial"/>
                <a:cs typeface="Arial"/>
              </a:rPr>
              <a:t>known </a:t>
            </a:r>
            <a:r>
              <a:rPr sz="3050" spc="130" dirty="0">
                <a:solidFill>
                  <a:srgbClr val="050503"/>
                </a:solidFill>
                <a:latin typeface="Arial"/>
                <a:cs typeface="Arial"/>
              </a:rPr>
              <a:t>as</a:t>
            </a:r>
            <a:r>
              <a:rPr sz="3050" spc="-215" dirty="0">
                <a:solidFill>
                  <a:srgbClr val="050503"/>
                </a:solidFill>
                <a:latin typeface="Arial"/>
                <a:cs typeface="Arial"/>
              </a:rPr>
              <a:t> </a:t>
            </a:r>
            <a:r>
              <a:rPr sz="3050" spc="80" dirty="0">
                <a:solidFill>
                  <a:srgbClr val="050503"/>
                </a:solidFill>
                <a:latin typeface="Arial"/>
                <a:cs typeface="Arial"/>
              </a:rPr>
              <a:t>Narrow  </a:t>
            </a:r>
            <a:r>
              <a:rPr sz="3050" spc="55" dirty="0">
                <a:solidFill>
                  <a:srgbClr val="050503"/>
                </a:solidFill>
                <a:latin typeface="Arial"/>
                <a:cs typeface="Arial"/>
              </a:rPr>
              <a:t>Al, is </a:t>
            </a:r>
            <a:r>
              <a:rPr sz="3050" spc="90" dirty="0">
                <a:solidFill>
                  <a:srgbClr val="050503"/>
                </a:solidFill>
                <a:latin typeface="Arial"/>
                <a:cs typeface="Arial"/>
              </a:rPr>
              <a:t>designed </a:t>
            </a:r>
            <a:r>
              <a:rPr sz="3050" spc="70" dirty="0">
                <a:solidFill>
                  <a:srgbClr val="050503"/>
                </a:solidFill>
                <a:latin typeface="Arial"/>
                <a:cs typeface="Arial"/>
              </a:rPr>
              <a:t>for </a:t>
            </a:r>
            <a:r>
              <a:rPr sz="3050" spc="90" dirty="0">
                <a:solidFill>
                  <a:srgbClr val="050503"/>
                </a:solidFill>
                <a:latin typeface="Arial"/>
                <a:cs typeface="Arial"/>
              </a:rPr>
              <a:t>specific </a:t>
            </a:r>
            <a:r>
              <a:rPr sz="3050" spc="125" dirty="0">
                <a:solidFill>
                  <a:srgbClr val="050503"/>
                </a:solidFill>
                <a:latin typeface="Arial"/>
                <a:cs typeface="Arial"/>
              </a:rPr>
              <a:t>tasks </a:t>
            </a:r>
            <a:r>
              <a:rPr sz="3050" spc="100" dirty="0">
                <a:solidFill>
                  <a:srgbClr val="050503"/>
                </a:solidFill>
                <a:latin typeface="Arial"/>
                <a:cs typeface="Arial"/>
              </a:rPr>
              <a:t>like  </a:t>
            </a:r>
            <a:r>
              <a:rPr sz="3050" spc="75" dirty="0">
                <a:solidFill>
                  <a:srgbClr val="050503"/>
                </a:solidFill>
                <a:latin typeface="Arial"/>
                <a:cs typeface="Arial"/>
              </a:rPr>
              <a:t>recognizing </a:t>
            </a:r>
            <a:r>
              <a:rPr sz="3050" spc="100" dirty="0">
                <a:solidFill>
                  <a:srgbClr val="050503"/>
                </a:solidFill>
                <a:latin typeface="Arial"/>
                <a:cs typeface="Arial"/>
              </a:rPr>
              <a:t>faces </a:t>
            </a:r>
            <a:r>
              <a:rPr sz="3050" spc="95" dirty="0">
                <a:solidFill>
                  <a:srgbClr val="050503"/>
                </a:solidFill>
                <a:latin typeface="Arial"/>
                <a:cs typeface="Arial"/>
              </a:rPr>
              <a:t>or </a:t>
            </a:r>
            <a:r>
              <a:rPr sz="3050" spc="80" dirty="0">
                <a:solidFill>
                  <a:srgbClr val="050503"/>
                </a:solidFill>
                <a:latin typeface="Arial"/>
                <a:cs typeface="Arial"/>
              </a:rPr>
              <a:t>playing </a:t>
            </a:r>
            <a:r>
              <a:rPr sz="3050" spc="90" dirty="0">
                <a:solidFill>
                  <a:srgbClr val="050503"/>
                </a:solidFill>
                <a:latin typeface="Arial"/>
                <a:cs typeface="Arial"/>
              </a:rPr>
              <a:t>chess. </a:t>
            </a:r>
            <a:r>
              <a:rPr sz="3050" spc="45" dirty="0">
                <a:solidFill>
                  <a:srgbClr val="050503"/>
                </a:solidFill>
                <a:latin typeface="Arial"/>
                <a:cs typeface="Arial"/>
              </a:rPr>
              <a:t>It  </a:t>
            </a:r>
            <a:r>
              <a:rPr sz="3050" spc="70" dirty="0">
                <a:solidFill>
                  <a:srgbClr val="050503"/>
                </a:solidFill>
                <a:latin typeface="Arial"/>
                <a:cs typeface="Arial"/>
              </a:rPr>
              <a:t>excels </a:t>
            </a:r>
            <a:r>
              <a:rPr sz="3050" spc="125" dirty="0">
                <a:solidFill>
                  <a:srgbClr val="050503"/>
                </a:solidFill>
                <a:latin typeface="Arial"/>
                <a:cs typeface="Arial"/>
              </a:rPr>
              <a:t>at </a:t>
            </a:r>
            <a:r>
              <a:rPr sz="3050" spc="105" dirty="0">
                <a:solidFill>
                  <a:srgbClr val="050503"/>
                </a:solidFill>
                <a:latin typeface="Arial"/>
                <a:cs typeface="Arial"/>
              </a:rPr>
              <a:t>pattern </a:t>
            </a:r>
            <a:r>
              <a:rPr sz="3050" spc="85" dirty="0">
                <a:solidFill>
                  <a:srgbClr val="050503"/>
                </a:solidFill>
                <a:latin typeface="Arial"/>
                <a:cs typeface="Arial"/>
              </a:rPr>
              <a:t>recognition </a:t>
            </a:r>
            <a:r>
              <a:rPr sz="3050" spc="100" dirty="0">
                <a:solidFill>
                  <a:srgbClr val="050503"/>
                </a:solidFill>
                <a:latin typeface="Arial"/>
                <a:cs typeface="Arial"/>
              </a:rPr>
              <a:t>within </a:t>
            </a:r>
            <a:r>
              <a:rPr sz="3050" spc="140" dirty="0">
                <a:solidFill>
                  <a:srgbClr val="050503"/>
                </a:solidFill>
                <a:latin typeface="Arial"/>
                <a:cs typeface="Arial"/>
              </a:rPr>
              <a:t>a  </a:t>
            </a:r>
            <a:r>
              <a:rPr sz="3050" spc="100" dirty="0">
                <a:solidFill>
                  <a:srgbClr val="050503"/>
                </a:solidFill>
                <a:latin typeface="Arial"/>
                <a:cs typeface="Arial"/>
              </a:rPr>
              <a:t>fixed</a:t>
            </a:r>
            <a:r>
              <a:rPr sz="3050" spc="-75" dirty="0">
                <a:solidFill>
                  <a:srgbClr val="050503"/>
                </a:solidFill>
                <a:latin typeface="Arial"/>
                <a:cs typeface="Arial"/>
              </a:rPr>
              <a:t> </a:t>
            </a:r>
            <a:r>
              <a:rPr sz="3050" spc="105" dirty="0">
                <a:solidFill>
                  <a:srgbClr val="050503"/>
                </a:solidFill>
                <a:latin typeface="Arial"/>
                <a:cs typeface="Arial"/>
              </a:rPr>
              <a:t>domain.</a:t>
            </a:r>
            <a:endParaRPr sz="30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55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</a:pPr>
            <a:r>
              <a:rPr sz="3050" b="1" spc="125" dirty="0">
                <a:solidFill>
                  <a:srgbClr val="050503"/>
                </a:solidFill>
                <a:latin typeface="Arial"/>
                <a:cs typeface="Arial"/>
              </a:rPr>
              <a:t>The </a:t>
            </a:r>
            <a:r>
              <a:rPr sz="3050" b="1" spc="75" dirty="0">
                <a:solidFill>
                  <a:srgbClr val="050503"/>
                </a:solidFill>
                <a:latin typeface="Arial"/>
                <a:cs typeface="Arial"/>
              </a:rPr>
              <a:t>Flaw:</a:t>
            </a:r>
            <a:r>
              <a:rPr sz="3050" b="1" spc="-350" dirty="0">
                <a:solidFill>
                  <a:srgbClr val="050503"/>
                </a:solidFill>
                <a:latin typeface="Arial"/>
                <a:cs typeface="Arial"/>
              </a:rPr>
              <a:t> </a:t>
            </a:r>
            <a:r>
              <a:rPr sz="3050" b="1" spc="40" dirty="0">
                <a:solidFill>
                  <a:srgbClr val="050503"/>
                </a:solidFill>
                <a:latin typeface="Arial"/>
                <a:cs typeface="Arial"/>
              </a:rPr>
              <a:t>Brittleness</a:t>
            </a:r>
            <a:endParaRPr sz="3050">
              <a:latin typeface="Arial"/>
              <a:cs typeface="Arial"/>
            </a:endParaRPr>
          </a:p>
          <a:p>
            <a:pPr marL="12700" marR="5080" indent="1270">
              <a:lnSpc>
                <a:spcPct val="106400"/>
              </a:lnSpc>
              <a:spcBef>
                <a:spcPts val="325"/>
              </a:spcBef>
            </a:pPr>
            <a:r>
              <a:rPr sz="3050" spc="25" dirty="0">
                <a:solidFill>
                  <a:srgbClr val="050503"/>
                </a:solidFill>
                <a:latin typeface="Arial"/>
                <a:cs typeface="Arial"/>
              </a:rPr>
              <a:t>It </a:t>
            </a:r>
            <a:r>
              <a:rPr sz="3050" spc="30" dirty="0">
                <a:solidFill>
                  <a:srgbClr val="050503"/>
                </a:solidFill>
                <a:latin typeface="Arial"/>
                <a:cs typeface="Arial"/>
              </a:rPr>
              <a:t>is </a:t>
            </a:r>
            <a:r>
              <a:rPr sz="3050" spc="100" dirty="0">
                <a:solidFill>
                  <a:srgbClr val="050503"/>
                </a:solidFill>
                <a:latin typeface="Arial"/>
                <a:cs typeface="Arial"/>
              </a:rPr>
              <a:t>"brittle." </a:t>
            </a:r>
            <a:r>
              <a:rPr sz="3050" spc="85" dirty="0">
                <a:solidFill>
                  <a:srgbClr val="050503"/>
                </a:solidFill>
                <a:latin typeface="Arial"/>
                <a:cs typeface="Arial"/>
              </a:rPr>
              <a:t>If </a:t>
            </a:r>
            <a:r>
              <a:rPr sz="3050" spc="125" dirty="0">
                <a:solidFill>
                  <a:srgbClr val="050503"/>
                </a:solidFill>
                <a:latin typeface="Arial"/>
                <a:cs typeface="Arial"/>
              </a:rPr>
              <a:t>the </a:t>
            </a:r>
            <a:r>
              <a:rPr sz="3050" spc="55" dirty="0">
                <a:solidFill>
                  <a:srgbClr val="050503"/>
                </a:solidFill>
                <a:latin typeface="Arial"/>
                <a:cs typeface="Arial"/>
              </a:rPr>
              <a:t>rules </a:t>
            </a:r>
            <a:r>
              <a:rPr sz="3050" spc="50" dirty="0">
                <a:solidFill>
                  <a:srgbClr val="050503"/>
                </a:solidFill>
                <a:latin typeface="Arial"/>
                <a:cs typeface="Arial"/>
              </a:rPr>
              <a:t>of </a:t>
            </a:r>
            <a:r>
              <a:rPr sz="3050" spc="125" dirty="0">
                <a:solidFill>
                  <a:srgbClr val="050503"/>
                </a:solidFill>
                <a:latin typeface="Arial"/>
                <a:cs typeface="Arial"/>
              </a:rPr>
              <a:t>the </a:t>
            </a:r>
            <a:r>
              <a:rPr sz="3050" spc="110" dirty="0">
                <a:solidFill>
                  <a:srgbClr val="050503"/>
                </a:solidFill>
                <a:latin typeface="Arial"/>
                <a:cs typeface="Arial"/>
              </a:rPr>
              <a:t>task  </a:t>
            </a:r>
            <a:r>
              <a:rPr sz="3050" spc="120" dirty="0">
                <a:solidFill>
                  <a:srgbClr val="050503"/>
                </a:solidFill>
                <a:latin typeface="Arial"/>
                <a:cs typeface="Arial"/>
              </a:rPr>
              <a:t>change </a:t>
            </a:r>
            <a:r>
              <a:rPr sz="3050" spc="95" dirty="0">
                <a:solidFill>
                  <a:srgbClr val="050503"/>
                </a:solidFill>
                <a:latin typeface="Arial"/>
                <a:cs typeface="Arial"/>
              </a:rPr>
              <a:t>slightly </a:t>
            </a:r>
            <a:r>
              <a:rPr sz="3050" spc="45" dirty="0">
                <a:solidFill>
                  <a:srgbClr val="050503"/>
                </a:solidFill>
                <a:latin typeface="Arial"/>
                <a:cs typeface="Arial"/>
              </a:rPr>
              <a:t>(e.g., </a:t>
            </a:r>
            <a:r>
              <a:rPr sz="3050" spc="55" dirty="0">
                <a:solidFill>
                  <a:srgbClr val="050503"/>
                </a:solidFill>
                <a:latin typeface="Arial"/>
                <a:cs typeface="Arial"/>
              </a:rPr>
              <a:t>the </a:t>
            </a:r>
            <a:r>
              <a:rPr sz="3050" spc="114" dirty="0">
                <a:solidFill>
                  <a:srgbClr val="050503"/>
                </a:solidFill>
                <a:latin typeface="Arial"/>
                <a:cs typeface="Arial"/>
              </a:rPr>
              <a:t>chess </a:t>
            </a:r>
            <a:r>
              <a:rPr sz="3050" spc="140" dirty="0">
                <a:solidFill>
                  <a:srgbClr val="050503"/>
                </a:solidFill>
                <a:latin typeface="Arial"/>
                <a:cs typeface="Arial"/>
              </a:rPr>
              <a:t>board  </a:t>
            </a:r>
            <a:r>
              <a:rPr sz="3050" spc="85" dirty="0">
                <a:solidFill>
                  <a:srgbClr val="050503"/>
                </a:solidFill>
                <a:latin typeface="Arial"/>
                <a:cs typeface="Arial"/>
              </a:rPr>
              <a:t>changes </a:t>
            </a:r>
            <a:r>
              <a:rPr sz="3050" spc="15" dirty="0">
                <a:solidFill>
                  <a:srgbClr val="050503"/>
                </a:solidFill>
                <a:latin typeface="Arial"/>
                <a:cs typeface="Arial"/>
              </a:rPr>
              <a:t>size), the </a:t>
            </a:r>
            <a:r>
              <a:rPr sz="3050" spc="100" dirty="0">
                <a:solidFill>
                  <a:srgbClr val="050503"/>
                </a:solidFill>
                <a:latin typeface="Arial"/>
                <a:cs typeface="Arial"/>
              </a:rPr>
              <a:t>system </a:t>
            </a:r>
            <a:r>
              <a:rPr sz="3050" spc="70" dirty="0">
                <a:solidFill>
                  <a:srgbClr val="050503"/>
                </a:solidFill>
                <a:latin typeface="Arial"/>
                <a:cs typeface="Arial"/>
              </a:rPr>
              <a:t>fails. </a:t>
            </a:r>
            <a:r>
              <a:rPr sz="3050" spc="55" dirty="0">
                <a:solidFill>
                  <a:srgbClr val="050503"/>
                </a:solidFill>
                <a:latin typeface="Arial"/>
                <a:cs typeface="Arial"/>
              </a:rPr>
              <a:t>It  </a:t>
            </a:r>
            <a:r>
              <a:rPr sz="3050" spc="70" dirty="0">
                <a:solidFill>
                  <a:srgbClr val="050503"/>
                </a:solidFill>
                <a:latin typeface="Arial"/>
                <a:cs typeface="Arial"/>
              </a:rPr>
              <a:t>requires </a:t>
            </a:r>
            <a:r>
              <a:rPr sz="3050" spc="75" dirty="0">
                <a:solidFill>
                  <a:srgbClr val="050503"/>
                </a:solidFill>
                <a:latin typeface="Arial"/>
                <a:cs typeface="Arial"/>
              </a:rPr>
              <a:t>massive, </a:t>
            </a:r>
            <a:r>
              <a:rPr sz="3050" spc="114" dirty="0">
                <a:solidFill>
                  <a:srgbClr val="050503"/>
                </a:solidFill>
                <a:latin typeface="Arial"/>
                <a:cs typeface="Arial"/>
              </a:rPr>
              <a:t>specific </a:t>
            </a:r>
            <a:r>
              <a:rPr sz="3050" spc="95" dirty="0">
                <a:solidFill>
                  <a:srgbClr val="050503"/>
                </a:solidFill>
                <a:latin typeface="Arial"/>
                <a:cs typeface="Arial"/>
              </a:rPr>
              <a:t>training</a:t>
            </a:r>
            <a:r>
              <a:rPr sz="3050" spc="10" dirty="0">
                <a:solidFill>
                  <a:srgbClr val="050503"/>
                </a:solidFill>
                <a:latin typeface="Arial"/>
                <a:cs typeface="Arial"/>
              </a:rPr>
              <a:t> </a:t>
            </a:r>
            <a:r>
              <a:rPr sz="3050" spc="145" dirty="0">
                <a:solidFill>
                  <a:srgbClr val="050503"/>
                </a:solidFill>
                <a:latin typeface="Arial"/>
                <a:cs typeface="Arial"/>
              </a:rPr>
              <a:t>data  </a:t>
            </a:r>
            <a:r>
              <a:rPr sz="3050" spc="125" dirty="0">
                <a:solidFill>
                  <a:srgbClr val="050503"/>
                </a:solidFill>
                <a:latin typeface="Arial"/>
                <a:cs typeface="Arial"/>
              </a:rPr>
              <a:t>to</a:t>
            </a:r>
            <a:r>
              <a:rPr sz="3050" spc="75" dirty="0">
                <a:solidFill>
                  <a:srgbClr val="050503"/>
                </a:solidFill>
                <a:latin typeface="Arial"/>
                <a:cs typeface="Arial"/>
              </a:rPr>
              <a:t> </a:t>
            </a:r>
            <a:r>
              <a:rPr sz="3050" spc="110" dirty="0">
                <a:solidFill>
                  <a:srgbClr val="050503"/>
                </a:solidFill>
                <a:latin typeface="Arial"/>
                <a:cs typeface="Arial"/>
              </a:rPr>
              <a:t>function.</a:t>
            </a:r>
            <a:endParaRPr sz="30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731955"/>
            <a:ext cx="9858375" cy="5208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44107" y="702204"/>
            <a:ext cx="9381490" cy="990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6300" b="1" spc="-630" dirty="0">
                <a:solidFill>
                  <a:srgbClr val="333431"/>
                </a:solidFill>
                <a:latin typeface="Times New Roman"/>
                <a:cs typeface="Times New Roman"/>
              </a:rPr>
              <a:t>AGI: </a:t>
            </a:r>
            <a:r>
              <a:rPr sz="6300" b="1" spc="-245" dirty="0">
                <a:solidFill>
                  <a:srgbClr val="333431"/>
                </a:solidFill>
                <a:latin typeface="Times New Roman"/>
                <a:cs typeface="Times New Roman"/>
              </a:rPr>
              <a:t>The </a:t>
            </a:r>
            <a:r>
              <a:rPr sz="6300" b="1" spc="-215" dirty="0">
                <a:solidFill>
                  <a:srgbClr val="333431"/>
                </a:solidFill>
                <a:latin typeface="Times New Roman"/>
                <a:cs typeface="Times New Roman"/>
              </a:rPr>
              <a:t>Versatile</a:t>
            </a:r>
            <a:r>
              <a:rPr sz="6300" b="1" spc="-85" dirty="0">
                <a:solidFill>
                  <a:srgbClr val="333431"/>
                </a:solidFill>
                <a:latin typeface="Times New Roman"/>
                <a:cs typeface="Times New Roman"/>
              </a:rPr>
              <a:t> </a:t>
            </a:r>
            <a:r>
              <a:rPr sz="6300" b="1" spc="-170" dirty="0">
                <a:solidFill>
                  <a:srgbClr val="333431"/>
                </a:solidFill>
                <a:latin typeface="Times New Roman"/>
                <a:cs typeface="Times New Roman"/>
              </a:rPr>
              <a:t>Generalist</a:t>
            </a:r>
            <a:endParaRPr sz="6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61939" y="2465208"/>
            <a:ext cx="5424170" cy="593661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970" marR="220979" indent="6985">
              <a:lnSpc>
                <a:spcPct val="119400"/>
              </a:lnSpc>
              <a:spcBef>
                <a:spcPts val="60"/>
              </a:spcBef>
            </a:pPr>
            <a:r>
              <a:rPr sz="2550" spc="60" dirty="0">
                <a:solidFill>
                  <a:srgbClr val="0F0F0C"/>
                </a:solidFill>
                <a:latin typeface="Arial"/>
                <a:cs typeface="Arial"/>
              </a:rPr>
              <a:t>Artificial </a:t>
            </a:r>
            <a:r>
              <a:rPr sz="2550" spc="35" dirty="0">
                <a:solidFill>
                  <a:srgbClr val="0F0F0C"/>
                </a:solidFill>
                <a:latin typeface="Arial"/>
                <a:cs typeface="Arial"/>
              </a:rPr>
              <a:t>General </a:t>
            </a:r>
            <a:r>
              <a:rPr sz="2550" spc="60" dirty="0">
                <a:solidFill>
                  <a:srgbClr val="0F0F0C"/>
                </a:solidFill>
                <a:latin typeface="Arial"/>
                <a:cs typeface="Arial"/>
              </a:rPr>
              <a:t>Intelligence  </a:t>
            </a:r>
            <a:r>
              <a:rPr sz="2550" spc="45" dirty="0">
                <a:solidFill>
                  <a:srgbClr val="0F0F0C"/>
                </a:solidFill>
                <a:latin typeface="Arial"/>
                <a:cs typeface="Arial"/>
              </a:rPr>
              <a:t>(Strong </a:t>
            </a:r>
            <a:r>
              <a:rPr sz="2550" spc="-5" dirty="0">
                <a:solidFill>
                  <a:srgbClr val="0F0F0C"/>
                </a:solidFill>
                <a:latin typeface="Arial"/>
                <a:cs typeface="Arial"/>
              </a:rPr>
              <a:t>Al) </a:t>
            </a:r>
            <a:r>
              <a:rPr sz="2550" spc="65" dirty="0">
                <a:solidFill>
                  <a:srgbClr val="0F0F0C"/>
                </a:solidFill>
                <a:latin typeface="Arial"/>
                <a:cs typeface="Arial"/>
              </a:rPr>
              <a:t>possesses </a:t>
            </a:r>
            <a:r>
              <a:rPr sz="2550" spc="30" dirty="0">
                <a:solidFill>
                  <a:srgbClr val="0F0F0C"/>
                </a:solidFill>
                <a:latin typeface="Arial"/>
                <a:cs typeface="Arial"/>
              </a:rPr>
              <a:t>generalized  </a:t>
            </a:r>
            <a:r>
              <a:rPr sz="2550" spc="90" dirty="0">
                <a:solidFill>
                  <a:srgbClr val="0F0F0C"/>
                </a:solidFill>
                <a:latin typeface="Arial"/>
                <a:cs typeface="Arial"/>
              </a:rPr>
              <a:t>cognitive </a:t>
            </a:r>
            <a:r>
              <a:rPr sz="2550" spc="60" dirty="0">
                <a:solidFill>
                  <a:srgbClr val="0F0F0C"/>
                </a:solidFill>
                <a:latin typeface="Arial"/>
                <a:cs typeface="Arial"/>
              </a:rPr>
              <a:t>abilities. </a:t>
            </a:r>
            <a:r>
              <a:rPr sz="2550" spc="45" dirty="0">
                <a:solidFill>
                  <a:srgbClr val="0F0F0C"/>
                </a:solidFill>
                <a:latin typeface="Arial"/>
                <a:cs typeface="Arial"/>
              </a:rPr>
              <a:t>It </a:t>
            </a:r>
            <a:r>
              <a:rPr sz="2550" spc="70" dirty="0">
                <a:solidFill>
                  <a:srgbClr val="0F0F0C"/>
                </a:solidFill>
                <a:latin typeface="Arial"/>
                <a:cs typeface="Arial"/>
              </a:rPr>
              <a:t>operates</a:t>
            </a:r>
            <a:r>
              <a:rPr sz="2550" spc="-185" dirty="0">
                <a:solidFill>
                  <a:srgbClr val="0F0F0C"/>
                </a:solidFill>
                <a:latin typeface="Arial"/>
                <a:cs typeface="Arial"/>
              </a:rPr>
              <a:t> </a:t>
            </a:r>
            <a:r>
              <a:rPr sz="2550" spc="120" dirty="0">
                <a:solidFill>
                  <a:srgbClr val="0F0F0C"/>
                </a:solidFill>
                <a:latin typeface="Arial"/>
                <a:cs typeface="Arial"/>
              </a:rPr>
              <a:t>with  </a:t>
            </a:r>
            <a:r>
              <a:rPr sz="2550" spc="70" dirty="0">
                <a:solidFill>
                  <a:srgbClr val="0F0F0C"/>
                </a:solidFill>
                <a:latin typeface="Arial"/>
                <a:cs typeface="Arial"/>
              </a:rPr>
              <a:t>Domain</a:t>
            </a:r>
            <a:r>
              <a:rPr sz="2550" spc="20" dirty="0">
                <a:solidFill>
                  <a:srgbClr val="0F0F0C"/>
                </a:solidFill>
                <a:latin typeface="Arial"/>
                <a:cs typeface="Arial"/>
              </a:rPr>
              <a:t> </a:t>
            </a:r>
            <a:r>
              <a:rPr sz="2550" spc="60" dirty="0">
                <a:solidFill>
                  <a:srgbClr val="0F0F0C"/>
                </a:solidFill>
                <a:latin typeface="Arial"/>
                <a:cs typeface="Arial"/>
              </a:rPr>
              <a:t>Independence.</a:t>
            </a:r>
            <a:endParaRPr sz="2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4100">
              <a:latin typeface="Arial"/>
              <a:cs typeface="Arial"/>
            </a:endParaRPr>
          </a:p>
          <a:p>
            <a:pPr marL="19050" marR="1322070" indent="-6350">
              <a:lnSpc>
                <a:spcPts val="3120"/>
              </a:lnSpc>
            </a:pPr>
            <a:r>
              <a:rPr sz="2750" b="1" dirty="0">
                <a:solidFill>
                  <a:srgbClr val="0F0F0C"/>
                </a:solidFill>
                <a:latin typeface="Arial"/>
                <a:cs typeface="Arial"/>
              </a:rPr>
              <a:t>The </a:t>
            </a:r>
            <a:r>
              <a:rPr sz="2750" b="1" spc="-45" dirty="0">
                <a:solidFill>
                  <a:srgbClr val="0F0F0C"/>
                </a:solidFill>
                <a:latin typeface="Arial"/>
                <a:cs typeface="Arial"/>
              </a:rPr>
              <a:t>Mechanism:</a:t>
            </a:r>
            <a:r>
              <a:rPr sz="2750" b="1" spc="-305" dirty="0">
                <a:solidFill>
                  <a:srgbClr val="0F0F0C"/>
                </a:solidFill>
                <a:latin typeface="Arial"/>
                <a:cs typeface="Arial"/>
              </a:rPr>
              <a:t> </a:t>
            </a:r>
            <a:r>
              <a:rPr sz="2750" b="1" spc="-70" dirty="0">
                <a:solidFill>
                  <a:srgbClr val="0F0F0C"/>
                </a:solidFill>
                <a:latin typeface="Arial"/>
                <a:cs typeface="Arial"/>
              </a:rPr>
              <a:t>Transfer  </a:t>
            </a:r>
            <a:r>
              <a:rPr sz="2750" b="1" spc="-60" dirty="0">
                <a:solidFill>
                  <a:srgbClr val="0F0F0C"/>
                </a:solidFill>
                <a:latin typeface="Arial"/>
                <a:cs typeface="Arial"/>
              </a:rPr>
              <a:t>Learning</a:t>
            </a:r>
            <a:endParaRPr sz="2750">
              <a:latin typeface="Arial"/>
              <a:cs typeface="Arial"/>
            </a:endParaRPr>
          </a:p>
          <a:p>
            <a:pPr marL="12700" marR="5080" indent="635">
              <a:lnSpc>
                <a:spcPts val="3520"/>
              </a:lnSpc>
              <a:spcBef>
                <a:spcPts val="75"/>
              </a:spcBef>
            </a:pPr>
            <a:r>
              <a:rPr sz="2550" spc="65" dirty="0">
                <a:solidFill>
                  <a:srgbClr val="0F0F0C"/>
                </a:solidFill>
                <a:latin typeface="Arial"/>
                <a:cs typeface="Arial"/>
              </a:rPr>
              <a:t>Through </a:t>
            </a:r>
            <a:r>
              <a:rPr sz="2550" spc="-5" dirty="0">
                <a:solidFill>
                  <a:srgbClr val="0F0F0C"/>
                </a:solidFill>
                <a:latin typeface="Arial"/>
                <a:cs typeface="Arial"/>
              </a:rPr>
              <a:t>Transfer Learning </a:t>
            </a:r>
            <a:r>
              <a:rPr sz="2550" dirty="0">
                <a:solidFill>
                  <a:srgbClr val="333431"/>
                </a:solidFill>
                <a:latin typeface="Arial"/>
                <a:cs typeface="Arial"/>
              </a:rPr>
              <a:t>, </a:t>
            </a:r>
            <a:r>
              <a:rPr sz="2550" spc="55" dirty="0">
                <a:solidFill>
                  <a:srgbClr val="0F0F0C"/>
                </a:solidFill>
                <a:latin typeface="Arial"/>
                <a:cs typeface="Arial"/>
              </a:rPr>
              <a:t>AGI</a:t>
            </a:r>
            <a:r>
              <a:rPr sz="2550" spc="-370" dirty="0">
                <a:solidFill>
                  <a:srgbClr val="0F0F0C"/>
                </a:solidFill>
                <a:latin typeface="Arial"/>
                <a:cs typeface="Arial"/>
              </a:rPr>
              <a:t> </a:t>
            </a:r>
            <a:r>
              <a:rPr sz="2550" spc="140" dirty="0">
                <a:solidFill>
                  <a:srgbClr val="0F0F0C"/>
                </a:solidFill>
                <a:latin typeface="Arial"/>
                <a:cs typeface="Arial"/>
              </a:rPr>
              <a:t>can  </a:t>
            </a:r>
            <a:r>
              <a:rPr sz="2550" spc="55" dirty="0">
                <a:solidFill>
                  <a:srgbClr val="0F0F0C"/>
                </a:solidFill>
                <a:latin typeface="Arial"/>
                <a:cs typeface="Arial"/>
              </a:rPr>
              <a:t>learn the </a:t>
            </a:r>
            <a:r>
              <a:rPr sz="2550" spc="70" dirty="0">
                <a:solidFill>
                  <a:srgbClr val="0F0F0C"/>
                </a:solidFill>
                <a:latin typeface="Arial"/>
                <a:cs typeface="Arial"/>
              </a:rPr>
              <a:t>logic </a:t>
            </a:r>
            <a:r>
              <a:rPr sz="2550" spc="75" dirty="0">
                <a:solidFill>
                  <a:srgbClr val="0F0F0C"/>
                </a:solidFill>
                <a:latin typeface="Arial"/>
                <a:cs typeface="Arial"/>
              </a:rPr>
              <a:t>of chess, </a:t>
            </a:r>
            <a:r>
              <a:rPr sz="2550" spc="85" dirty="0">
                <a:solidFill>
                  <a:srgbClr val="0F0F0C"/>
                </a:solidFill>
                <a:latin typeface="Arial"/>
                <a:cs typeface="Arial"/>
              </a:rPr>
              <a:t>apply </a:t>
            </a:r>
            <a:r>
              <a:rPr sz="2550" spc="100" dirty="0">
                <a:solidFill>
                  <a:srgbClr val="0F0F0C"/>
                </a:solidFill>
                <a:latin typeface="Arial"/>
                <a:cs typeface="Arial"/>
              </a:rPr>
              <a:t>that  </a:t>
            </a:r>
            <a:r>
              <a:rPr sz="2550" spc="65" dirty="0">
                <a:solidFill>
                  <a:srgbClr val="0F0F0C"/>
                </a:solidFill>
                <a:latin typeface="Arial"/>
                <a:cs typeface="Arial"/>
              </a:rPr>
              <a:t>reasoning </a:t>
            </a:r>
            <a:r>
              <a:rPr sz="2550" spc="50" dirty="0">
                <a:solidFill>
                  <a:srgbClr val="0F0F0C"/>
                </a:solidFill>
                <a:latin typeface="Arial"/>
                <a:cs typeface="Arial"/>
              </a:rPr>
              <a:t>to </a:t>
            </a:r>
            <a:r>
              <a:rPr sz="2550" spc="75" dirty="0">
                <a:solidFill>
                  <a:srgbClr val="0F0F0C"/>
                </a:solidFill>
                <a:latin typeface="Arial"/>
                <a:cs typeface="Arial"/>
              </a:rPr>
              <a:t>learn </a:t>
            </a:r>
            <a:r>
              <a:rPr sz="2550" spc="85" dirty="0">
                <a:solidFill>
                  <a:srgbClr val="0F0F0C"/>
                </a:solidFill>
                <a:latin typeface="Arial"/>
                <a:cs typeface="Arial"/>
              </a:rPr>
              <a:t>cooking, </a:t>
            </a:r>
            <a:r>
              <a:rPr sz="2550" spc="125" dirty="0">
                <a:solidFill>
                  <a:srgbClr val="0F0F0C"/>
                </a:solidFill>
                <a:latin typeface="Arial"/>
                <a:cs typeface="Arial"/>
              </a:rPr>
              <a:t>and  </a:t>
            </a:r>
            <a:r>
              <a:rPr sz="2550" spc="95" dirty="0">
                <a:solidFill>
                  <a:srgbClr val="0F0F0C"/>
                </a:solidFill>
                <a:latin typeface="Arial"/>
                <a:cs typeface="Arial"/>
              </a:rPr>
              <a:t>then </a:t>
            </a:r>
            <a:r>
              <a:rPr sz="2550" spc="105" dirty="0">
                <a:solidFill>
                  <a:srgbClr val="0F0F0C"/>
                </a:solidFill>
                <a:latin typeface="Arial"/>
                <a:cs typeface="Arial"/>
              </a:rPr>
              <a:t>pivot to </a:t>
            </a:r>
            <a:r>
              <a:rPr sz="2550" spc="70" dirty="0">
                <a:solidFill>
                  <a:srgbClr val="0F0F0C"/>
                </a:solidFill>
                <a:latin typeface="Arial"/>
                <a:cs typeface="Arial"/>
              </a:rPr>
              <a:t>diagnosing </a:t>
            </a:r>
            <a:r>
              <a:rPr sz="2550" spc="85" dirty="0">
                <a:solidFill>
                  <a:srgbClr val="0F0F0C"/>
                </a:solidFill>
                <a:latin typeface="Arial"/>
                <a:cs typeface="Arial"/>
              </a:rPr>
              <a:t>a </a:t>
            </a:r>
            <a:r>
              <a:rPr sz="2550" spc="45" dirty="0">
                <a:solidFill>
                  <a:srgbClr val="0F0F0C"/>
                </a:solidFill>
                <a:latin typeface="Arial"/>
                <a:cs typeface="Arial"/>
              </a:rPr>
              <a:t>disease.  </a:t>
            </a:r>
            <a:r>
              <a:rPr sz="2550" spc="25" dirty="0">
                <a:solidFill>
                  <a:srgbClr val="0F0F0C"/>
                </a:solidFill>
                <a:latin typeface="Arial"/>
                <a:cs typeface="Arial"/>
              </a:rPr>
              <a:t>It </a:t>
            </a:r>
            <a:r>
              <a:rPr sz="2550" spc="50" dirty="0">
                <a:solidFill>
                  <a:srgbClr val="0F0F0C"/>
                </a:solidFill>
                <a:latin typeface="Arial"/>
                <a:cs typeface="Arial"/>
              </a:rPr>
              <a:t>possesses </a:t>
            </a:r>
            <a:r>
              <a:rPr sz="2550" spc="65" dirty="0">
                <a:solidFill>
                  <a:srgbClr val="0F0F0C"/>
                </a:solidFill>
                <a:latin typeface="Arial"/>
                <a:cs typeface="Arial"/>
              </a:rPr>
              <a:t>autonomy </a:t>
            </a:r>
            <a:r>
              <a:rPr sz="2550" spc="125" dirty="0">
                <a:solidFill>
                  <a:srgbClr val="0F0F0C"/>
                </a:solidFill>
                <a:latin typeface="Arial"/>
                <a:cs typeface="Arial"/>
              </a:rPr>
              <a:t>and  </a:t>
            </a:r>
            <a:r>
              <a:rPr sz="2550" spc="40" dirty="0">
                <a:solidFill>
                  <a:srgbClr val="0F0F0C"/>
                </a:solidFill>
                <a:latin typeface="Arial"/>
                <a:cs typeface="Arial"/>
              </a:rPr>
              <a:t>creativity.</a:t>
            </a:r>
            <a:endParaRPr sz="2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147783" y="9485312"/>
            <a:ext cx="122999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spc="-70" dirty="0">
                <a:solidFill>
                  <a:srgbClr val="333431"/>
                </a:solidFill>
                <a:latin typeface="Arial"/>
                <a:cs typeface="Arial"/>
              </a:rPr>
              <a:t>I'S\ </a:t>
            </a:r>
            <a:r>
              <a:rPr sz="1300" spc="-80" dirty="0">
                <a:solidFill>
                  <a:srgbClr val="0F0F0C"/>
                </a:solidFill>
                <a:latin typeface="Arial"/>
                <a:cs typeface="Arial"/>
              </a:rPr>
              <a:t>N</a:t>
            </a:r>
            <a:r>
              <a:rPr sz="1300" spc="-80" dirty="0">
                <a:solidFill>
                  <a:srgbClr val="333431"/>
                </a:solidFill>
                <a:latin typeface="Arial"/>
                <a:cs typeface="Arial"/>
              </a:rPr>
              <a:t>ot </a:t>
            </a:r>
            <a:r>
              <a:rPr sz="1300" spc="-105" dirty="0">
                <a:solidFill>
                  <a:srgbClr val="333431"/>
                </a:solidFill>
                <a:latin typeface="Arial"/>
                <a:cs typeface="Arial"/>
              </a:rPr>
              <a:t>eboo </a:t>
            </a:r>
            <a:r>
              <a:rPr sz="1300" spc="-95" dirty="0">
                <a:solidFill>
                  <a:srgbClr val="333431"/>
                </a:solidFill>
                <a:latin typeface="Arial"/>
                <a:cs typeface="Arial"/>
              </a:rPr>
              <a:t>kL</a:t>
            </a:r>
            <a:r>
              <a:rPr sz="1300" spc="-35" dirty="0">
                <a:solidFill>
                  <a:srgbClr val="333431"/>
                </a:solidFill>
                <a:latin typeface="Arial"/>
                <a:cs typeface="Arial"/>
              </a:rPr>
              <a:t> </a:t>
            </a:r>
            <a:r>
              <a:rPr sz="1300" spc="-150" dirty="0">
                <a:solidFill>
                  <a:srgbClr val="0F0F0C"/>
                </a:solidFill>
                <a:latin typeface="Arial"/>
                <a:cs typeface="Arial"/>
              </a:rPr>
              <a:t>M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23198" y="1200018"/>
            <a:ext cx="764215" cy="7404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13267" y="2476631"/>
            <a:ext cx="9323424" cy="12510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12051" y="4978796"/>
            <a:ext cx="815162" cy="4085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832293" y="4468151"/>
            <a:ext cx="1502956" cy="68937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12051" y="6204346"/>
            <a:ext cx="917058" cy="43404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144500" y="6766056"/>
            <a:ext cx="3413494" cy="20936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73084" y="919162"/>
            <a:ext cx="0" cy="842644"/>
          </a:xfrm>
          <a:custGeom>
            <a:avLst/>
            <a:gdLst/>
            <a:ahLst/>
            <a:cxnLst/>
            <a:rect l="l" t="t" r="r" b="b"/>
            <a:pathLst>
              <a:path h="842644">
                <a:moveTo>
                  <a:pt x="0" y="842565"/>
                </a:moveTo>
                <a:lnTo>
                  <a:pt x="0" y="0"/>
                </a:lnTo>
              </a:path>
            </a:pathLst>
          </a:custGeom>
          <a:ln w="8915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604244" y="1174485"/>
            <a:ext cx="0" cy="587375"/>
          </a:xfrm>
          <a:custGeom>
            <a:avLst/>
            <a:gdLst/>
            <a:ahLst/>
            <a:cxnLst/>
            <a:rect l="l" t="t" r="r" b="b"/>
            <a:pathLst>
              <a:path h="587375">
                <a:moveTo>
                  <a:pt x="0" y="587242"/>
                </a:moveTo>
                <a:lnTo>
                  <a:pt x="0" y="0"/>
                </a:lnTo>
              </a:path>
            </a:pathLst>
          </a:custGeom>
          <a:ln w="7642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750263" y="3727713"/>
            <a:ext cx="0" cy="1251585"/>
          </a:xfrm>
          <a:custGeom>
            <a:avLst/>
            <a:gdLst/>
            <a:ahLst/>
            <a:cxnLst/>
            <a:rect l="l" t="t" r="r" b="b"/>
            <a:pathLst>
              <a:path h="1251585">
                <a:moveTo>
                  <a:pt x="0" y="1251081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036692" y="2859615"/>
            <a:ext cx="0" cy="536575"/>
          </a:xfrm>
          <a:custGeom>
            <a:avLst/>
            <a:gdLst/>
            <a:ahLst/>
            <a:cxnLst/>
            <a:rect l="l" t="t" r="r" b="b"/>
            <a:pathLst>
              <a:path h="536575">
                <a:moveTo>
                  <a:pt x="0" y="536177"/>
                </a:moveTo>
                <a:lnTo>
                  <a:pt x="0" y="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545258" y="2502163"/>
            <a:ext cx="0" cy="1117600"/>
          </a:xfrm>
          <a:custGeom>
            <a:avLst/>
            <a:gdLst/>
            <a:ahLst/>
            <a:cxnLst/>
            <a:rect l="l" t="t" r="r" b="b"/>
            <a:pathLst>
              <a:path h="1117600">
                <a:moveTo>
                  <a:pt x="0" y="0"/>
                </a:moveTo>
                <a:lnTo>
                  <a:pt x="0" y="1117037"/>
                </a:lnTo>
              </a:path>
            </a:pathLst>
          </a:custGeom>
          <a:ln w="19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526152" y="3692606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210" y="0"/>
                </a:lnTo>
              </a:path>
            </a:pathLst>
          </a:custGeom>
          <a:ln w="19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036692" y="2527696"/>
            <a:ext cx="6546850" cy="0"/>
          </a:xfrm>
          <a:custGeom>
            <a:avLst/>
            <a:gdLst/>
            <a:ahLst/>
            <a:cxnLst/>
            <a:rect l="l" t="t" r="r" b="b"/>
            <a:pathLst>
              <a:path w="6546850">
                <a:moveTo>
                  <a:pt x="0" y="0"/>
                </a:moveTo>
                <a:lnTo>
                  <a:pt x="6546776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036692" y="3651116"/>
            <a:ext cx="6546850" cy="0"/>
          </a:xfrm>
          <a:custGeom>
            <a:avLst/>
            <a:gdLst/>
            <a:ahLst/>
            <a:cxnLst/>
            <a:rect l="l" t="t" r="r" b="b"/>
            <a:pathLst>
              <a:path w="6546850">
                <a:moveTo>
                  <a:pt x="0" y="0"/>
                </a:moveTo>
                <a:lnTo>
                  <a:pt x="6546776" y="0"/>
                </a:lnTo>
              </a:path>
            </a:pathLst>
          </a:custGeom>
          <a:ln w="63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335251" y="4366020"/>
            <a:ext cx="1248410" cy="0"/>
          </a:xfrm>
          <a:custGeom>
            <a:avLst/>
            <a:gdLst/>
            <a:ahLst/>
            <a:cxnLst/>
            <a:rect l="l" t="t" r="r" b="b"/>
            <a:pathLst>
              <a:path w="1248409">
                <a:moveTo>
                  <a:pt x="0" y="0"/>
                </a:moveTo>
                <a:lnTo>
                  <a:pt x="1248218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3267" y="4978795"/>
            <a:ext cx="13119100" cy="0"/>
          </a:xfrm>
          <a:custGeom>
            <a:avLst/>
            <a:gdLst/>
            <a:ahLst/>
            <a:cxnLst/>
            <a:rect l="l" t="t" r="r" b="b"/>
            <a:pathLst>
              <a:path w="13119100">
                <a:moveTo>
                  <a:pt x="0" y="0"/>
                </a:moveTo>
                <a:lnTo>
                  <a:pt x="13119026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3267" y="6255409"/>
            <a:ext cx="8100695" cy="0"/>
          </a:xfrm>
          <a:custGeom>
            <a:avLst/>
            <a:gdLst/>
            <a:ahLst/>
            <a:cxnLst/>
            <a:rect l="l" t="t" r="r" b="b"/>
            <a:pathLst>
              <a:path w="8100695">
                <a:moveTo>
                  <a:pt x="0" y="0"/>
                </a:moveTo>
                <a:lnTo>
                  <a:pt x="8100680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3267" y="7519257"/>
            <a:ext cx="12431395" cy="0"/>
          </a:xfrm>
          <a:custGeom>
            <a:avLst/>
            <a:gdLst/>
            <a:ahLst/>
            <a:cxnLst/>
            <a:rect l="l" t="t" r="r" b="b"/>
            <a:pathLst>
              <a:path w="12431394">
                <a:moveTo>
                  <a:pt x="0" y="0"/>
                </a:moveTo>
                <a:lnTo>
                  <a:pt x="12431233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647457" y="7404361"/>
            <a:ext cx="636905" cy="0"/>
          </a:xfrm>
          <a:custGeom>
            <a:avLst/>
            <a:gdLst/>
            <a:ahLst/>
            <a:cxnLst/>
            <a:rect l="l" t="t" r="r" b="b"/>
            <a:pathLst>
              <a:path w="636905">
                <a:moveTo>
                  <a:pt x="0" y="0"/>
                </a:moveTo>
                <a:lnTo>
                  <a:pt x="636845" y="0"/>
                </a:lnTo>
              </a:path>
            </a:pathLst>
          </a:custGeom>
          <a:ln w="127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972424" y="804333"/>
            <a:ext cx="507365" cy="11283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200" spc="-605" dirty="0">
                <a:solidFill>
                  <a:srgbClr val="343431"/>
                </a:solidFill>
                <a:latin typeface="Arial"/>
                <a:cs typeface="Arial"/>
              </a:rPr>
              <a:t>T</a:t>
            </a:r>
            <a:endParaRPr sz="7200">
              <a:latin typeface="Arial"/>
              <a:cs typeface="Arial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pc="-25" dirty="0">
                <a:solidFill>
                  <a:srgbClr val="343431"/>
                </a:solidFill>
              </a:rPr>
              <a:t>Isl\ </a:t>
            </a:r>
            <a:r>
              <a:rPr spc="-50" dirty="0">
                <a:solidFill>
                  <a:srgbClr val="181818"/>
                </a:solidFill>
              </a:rPr>
              <a:t>N</a:t>
            </a:r>
            <a:r>
              <a:rPr spc="-50" dirty="0">
                <a:solidFill>
                  <a:srgbClr val="343431"/>
                </a:solidFill>
              </a:rPr>
              <a:t>ot </a:t>
            </a:r>
            <a:r>
              <a:rPr spc="-40" dirty="0">
                <a:solidFill>
                  <a:srgbClr val="343431"/>
                </a:solidFill>
              </a:rPr>
              <a:t>eboo</a:t>
            </a:r>
            <a:r>
              <a:rPr spc="-150" dirty="0">
                <a:solidFill>
                  <a:srgbClr val="343431"/>
                </a:solidFill>
              </a:rPr>
              <a:t> </a:t>
            </a:r>
            <a:r>
              <a:rPr spc="-15" dirty="0">
                <a:solidFill>
                  <a:srgbClr val="343431"/>
                </a:solidFill>
              </a:rPr>
              <a:t>kL</a:t>
            </a:r>
            <a:r>
              <a:rPr spc="-15" dirty="0">
                <a:solidFill>
                  <a:srgbClr val="181818"/>
                </a:solidFill>
              </a:rPr>
              <a:t>M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2131927" y="702203"/>
            <a:ext cx="4857750" cy="11131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3561079" algn="l"/>
                <a:tab pos="4121150" algn="l"/>
              </a:tabLst>
            </a:pPr>
            <a:r>
              <a:rPr sz="10650" spc="247" baseline="-7042" dirty="0">
                <a:solidFill>
                  <a:srgbClr val="343431"/>
                </a:solidFill>
                <a:latin typeface="Arial"/>
                <a:cs typeface="Arial"/>
              </a:rPr>
              <a:t>e</a:t>
            </a:r>
            <a:r>
              <a:rPr sz="10650" spc="-405" baseline="-7042" dirty="0">
                <a:solidFill>
                  <a:srgbClr val="343431"/>
                </a:solidFill>
                <a:latin typeface="Arial"/>
                <a:cs typeface="Arial"/>
              </a:rPr>
              <a:t> </a:t>
            </a:r>
            <a:r>
              <a:rPr sz="10650" spc="330" baseline="-7042" dirty="0">
                <a:solidFill>
                  <a:srgbClr val="343431"/>
                </a:solidFill>
                <a:latin typeface="Arial"/>
                <a:cs typeface="Arial"/>
              </a:rPr>
              <a:t>Capa	</a:t>
            </a:r>
            <a:r>
              <a:rPr sz="6100" b="1" spc="-1200" dirty="0">
                <a:solidFill>
                  <a:srgbClr val="343431"/>
                </a:solidFill>
                <a:latin typeface="Times New Roman"/>
                <a:cs typeface="Times New Roman"/>
              </a:rPr>
              <a:t>1</a:t>
            </a:r>
            <a:r>
              <a:rPr sz="6075" spc="-1800" baseline="46639" dirty="0">
                <a:solidFill>
                  <a:srgbClr val="343431"/>
                </a:solidFill>
              </a:rPr>
              <a:t>•	</a:t>
            </a:r>
            <a:r>
              <a:rPr sz="6100" b="1" spc="-1185" dirty="0">
                <a:solidFill>
                  <a:srgbClr val="343431"/>
                </a:solidFill>
                <a:latin typeface="Times New Roman"/>
                <a:cs typeface="Times New Roman"/>
              </a:rPr>
              <a:t>1</a:t>
            </a:r>
            <a:r>
              <a:rPr sz="6075" spc="-1777" baseline="46639" dirty="0">
                <a:solidFill>
                  <a:srgbClr val="343431"/>
                </a:solidFill>
              </a:rPr>
              <a:t>•</a:t>
            </a:r>
            <a:r>
              <a:rPr sz="6100" b="1" spc="-1185" dirty="0">
                <a:solidFill>
                  <a:srgbClr val="343431"/>
                </a:solidFill>
                <a:latin typeface="Times New Roman"/>
                <a:cs typeface="Times New Roman"/>
              </a:rPr>
              <a:t>----</a:t>
            </a:r>
            <a:endParaRPr sz="61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606996" y="829866"/>
            <a:ext cx="1783714" cy="11131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100" spc="135" dirty="0">
                <a:solidFill>
                  <a:srgbClr val="343431"/>
                </a:solidFill>
                <a:latin typeface="Arial"/>
                <a:cs typeface="Arial"/>
              </a:rPr>
              <a:t>Gap</a:t>
            </a:r>
            <a:endParaRPr sz="71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47536" y="4034168"/>
            <a:ext cx="6878955" cy="445706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500" spc="120" dirty="0">
                <a:solidFill>
                  <a:srgbClr val="010301"/>
                </a:solidFill>
                <a:latin typeface="Arial"/>
                <a:cs typeface="Arial"/>
              </a:rPr>
              <a:t>Specific </a:t>
            </a:r>
            <a:r>
              <a:rPr sz="3500" spc="80" dirty="0">
                <a:solidFill>
                  <a:srgbClr val="010301"/>
                </a:solidFill>
                <a:latin typeface="Arial"/>
                <a:cs typeface="Arial"/>
              </a:rPr>
              <a:t>/</a:t>
            </a:r>
            <a:r>
              <a:rPr sz="3500" spc="170" dirty="0">
                <a:solidFill>
                  <a:srgbClr val="010301"/>
                </a:solidFill>
                <a:latin typeface="Arial"/>
                <a:cs typeface="Arial"/>
              </a:rPr>
              <a:t> </a:t>
            </a:r>
            <a:r>
              <a:rPr sz="3500" spc="100" dirty="0">
                <a:solidFill>
                  <a:srgbClr val="010301"/>
                </a:solidFill>
                <a:latin typeface="Arial"/>
                <a:cs typeface="Arial"/>
              </a:rPr>
              <a:t>Single-domain</a:t>
            </a:r>
            <a:endParaRPr sz="3500">
              <a:latin typeface="Arial"/>
              <a:cs typeface="Arial"/>
            </a:endParaRPr>
          </a:p>
          <a:p>
            <a:pPr marL="22860" marR="814069" indent="2540">
              <a:lnSpc>
                <a:spcPct val="241699"/>
              </a:lnSpc>
              <a:spcBef>
                <a:spcPts val="5"/>
              </a:spcBef>
            </a:pPr>
            <a:r>
              <a:rPr sz="3500" spc="110" dirty="0">
                <a:solidFill>
                  <a:srgbClr val="010301"/>
                </a:solidFill>
                <a:latin typeface="Arial"/>
                <a:cs typeface="Arial"/>
              </a:rPr>
              <a:t>Brittle </a:t>
            </a:r>
            <a:r>
              <a:rPr sz="3500" dirty="0">
                <a:solidFill>
                  <a:srgbClr val="010301"/>
                </a:solidFill>
                <a:latin typeface="Arial"/>
                <a:cs typeface="Arial"/>
              </a:rPr>
              <a:t>(Fails on </a:t>
            </a:r>
            <a:r>
              <a:rPr sz="3500" spc="120" dirty="0">
                <a:solidFill>
                  <a:srgbClr val="010301"/>
                </a:solidFill>
                <a:latin typeface="Arial"/>
                <a:cs typeface="Arial"/>
              </a:rPr>
              <a:t>rule</a:t>
            </a:r>
            <a:r>
              <a:rPr sz="3500" spc="35" dirty="0">
                <a:solidFill>
                  <a:srgbClr val="010301"/>
                </a:solidFill>
                <a:latin typeface="Arial"/>
                <a:cs typeface="Arial"/>
              </a:rPr>
              <a:t> </a:t>
            </a:r>
            <a:r>
              <a:rPr sz="3500" spc="55" dirty="0">
                <a:solidFill>
                  <a:srgbClr val="010301"/>
                </a:solidFill>
                <a:latin typeface="Arial"/>
                <a:cs typeface="Arial"/>
              </a:rPr>
              <a:t>changes)  </a:t>
            </a:r>
            <a:r>
              <a:rPr sz="3500" spc="50" dirty="0">
                <a:solidFill>
                  <a:srgbClr val="010301"/>
                </a:solidFill>
                <a:latin typeface="Arial"/>
                <a:cs typeface="Arial"/>
              </a:rPr>
              <a:t>Requires </a:t>
            </a:r>
            <a:r>
              <a:rPr sz="3500" spc="95" dirty="0">
                <a:solidFill>
                  <a:srgbClr val="010301"/>
                </a:solidFill>
                <a:latin typeface="Arial"/>
                <a:cs typeface="Arial"/>
              </a:rPr>
              <a:t>massive</a:t>
            </a:r>
            <a:r>
              <a:rPr sz="3500" spc="155" dirty="0">
                <a:solidFill>
                  <a:srgbClr val="010301"/>
                </a:solidFill>
                <a:latin typeface="Arial"/>
                <a:cs typeface="Arial"/>
              </a:rPr>
              <a:t> </a:t>
            </a:r>
            <a:r>
              <a:rPr sz="3500" spc="170" dirty="0">
                <a:solidFill>
                  <a:srgbClr val="010301"/>
                </a:solidFill>
                <a:latin typeface="Arial"/>
                <a:cs typeface="Arial"/>
              </a:rPr>
              <a:t>data</a:t>
            </a:r>
            <a:endParaRPr sz="3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5300">
              <a:latin typeface="Arial"/>
              <a:cs typeface="Arial"/>
            </a:endParaRPr>
          </a:p>
          <a:p>
            <a:pPr marL="24130">
              <a:lnSpc>
                <a:spcPct val="100000"/>
              </a:lnSpc>
            </a:pPr>
            <a:r>
              <a:rPr sz="3500" spc="95" dirty="0">
                <a:solidFill>
                  <a:srgbClr val="010301"/>
                </a:solidFill>
                <a:latin typeface="Arial"/>
                <a:cs typeface="Arial"/>
              </a:rPr>
              <a:t>Pattern </a:t>
            </a:r>
            <a:r>
              <a:rPr sz="3500" spc="100" dirty="0">
                <a:solidFill>
                  <a:srgbClr val="010301"/>
                </a:solidFill>
                <a:latin typeface="Arial"/>
                <a:cs typeface="Arial"/>
              </a:rPr>
              <a:t>Recognition </a:t>
            </a:r>
            <a:r>
              <a:rPr sz="3550" spc="240" dirty="0">
                <a:solidFill>
                  <a:srgbClr val="010301"/>
                </a:solidFill>
                <a:latin typeface="Arial"/>
                <a:cs typeface="Arial"/>
              </a:rPr>
              <a:t>&amp;</a:t>
            </a:r>
            <a:r>
              <a:rPr sz="3550" spc="-185" dirty="0">
                <a:solidFill>
                  <a:srgbClr val="010301"/>
                </a:solidFill>
                <a:latin typeface="Arial"/>
                <a:cs typeface="Arial"/>
              </a:rPr>
              <a:t> </a:t>
            </a:r>
            <a:r>
              <a:rPr sz="3500" spc="105" dirty="0">
                <a:solidFill>
                  <a:srgbClr val="010301"/>
                </a:solidFill>
                <a:latin typeface="Arial"/>
                <a:cs typeface="Arial"/>
              </a:rPr>
              <a:t>Prediction</a:t>
            </a:r>
            <a:endParaRPr sz="3500">
              <a:latin typeface="Arial"/>
              <a:cs typeface="Arial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20"/>
              </a:spcBef>
            </a:pPr>
            <a:r>
              <a:rPr spc="50" dirty="0"/>
              <a:t>General </a:t>
            </a:r>
            <a:r>
              <a:rPr sz="4150" i="1" spc="-260" dirty="0">
                <a:latin typeface="Times New Roman"/>
                <a:cs typeface="Times New Roman"/>
              </a:rPr>
              <a:t>I</a:t>
            </a:r>
            <a:r>
              <a:rPr sz="4150" i="1" spc="130" dirty="0">
                <a:latin typeface="Times New Roman"/>
                <a:cs typeface="Times New Roman"/>
              </a:rPr>
              <a:t> </a:t>
            </a:r>
            <a:r>
              <a:rPr spc="135" dirty="0"/>
              <a:t>Multi-domain</a:t>
            </a:r>
            <a:endParaRPr sz="4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5050"/>
          </a:p>
          <a:p>
            <a:pPr marL="24130">
              <a:lnSpc>
                <a:spcPct val="100000"/>
              </a:lnSpc>
            </a:pPr>
            <a:r>
              <a:rPr spc="120" dirty="0"/>
              <a:t>Adaptable </a:t>
            </a:r>
            <a:r>
              <a:rPr spc="50" dirty="0"/>
              <a:t>(Navigates </a:t>
            </a:r>
            <a:r>
              <a:rPr spc="120" dirty="0"/>
              <a:t>rule</a:t>
            </a:r>
            <a:r>
              <a:rPr spc="-114" dirty="0"/>
              <a:t> </a:t>
            </a:r>
            <a:r>
              <a:rPr spc="55" dirty="0"/>
              <a:t>changes)</a:t>
            </a:r>
          </a:p>
          <a:p>
            <a:pPr marL="12700" marR="979805" indent="14604">
              <a:lnSpc>
                <a:spcPct val="219000"/>
              </a:lnSpc>
              <a:spcBef>
                <a:spcPts val="955"/>
              </a:spcBef>
            </a:pPr>
            <a:r>
              <a:rPr spc="100" dirty="0"/>
              <a:t>Zero-shot </a:t>
            </a:r>
            <a:r>
              <a:rPr spc="90" dirty="0"/>
              <a:t>learning </a:t>
            </a:r>
            <a:r>
              <a:rPr spc="15" dirty="0"/>
              <a:t>(Reasoning)  </a:t>
            </a:r>
            <a:r>
              <a:rPr spc="70" dirty="0"/>
              <a:t>General </a:t>
            </a:r>
            <a:r>
              <a:rPr spc="90" dirty="0"/>
              <a:t>Reasoning</a:t>
            </a:r>
            <a:r>
              <a:rPr spc="10" dirty="0"/>
              <a:t> </a:t>
            </a:r>
            <a:r>
              <a:rPr sz="3550" spc="125" dirty="0"/>
              <a:t>&amp;</a:t>
            </a:r>
            <a:endParaRPr sz="3550"/>
          </a:p>
          <a:p>
            <a:pPr marL="26670">
              <a:lnSpc>
                <a:spcPct val="100000"/>
              </a:lnSpc>
              <a:spcBef>
                <a:spcPts val="115"/>
              </a:spcBef>
            </a:pPr>
            <a:r>
              <a:rPr spc="125" dirty="0"/>
              <a:t>Cross-domain</a:t>
            </a:r>
            <a:r>
              <a:rPr spc="155" dirty="0"/>
              <a:t> competence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41317" y="2425567"/>
            <a:ext cx="4763607" cy="61532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099770" y="2246840"/>
            <a:ext cx="0" cy="1430020"/>
          </a:xfrm>
          <a:custGeom>
            <a:avLst/>
            <a:gdLst/>
            <a:ahLst/>
            <a:cxnLst/>
            <a:rect l="l" t="t" r="r" b="b"/>
            <a:pathLst>
              <a:path h="1430020">
                <a:moveTo>
                  <a:pt x="0" y="1429807"/>
                </a:moveTo>
                <a:lnTo>
                  <a:pt x="0" y="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94311" y="6740522"/>
            <a:ext cx="0" cy="2119630"/>
          </a:xfrm>
          <a:custGeom>
            <a:avLst/>
            <a:gdLst/>
            <a:ahLst/>
            <a:cxnLst/>
            <a:rect l="l" t="t" r="r" b="b"/>
            <a:pathLst>
              <a:path h="2119629">
                <a:moveTo>
                  <a:pt x="0" y="2119179"/>
                </a:moveTo>
                <a:lnTo>
                  <a:pt x="0" y="0"/>
                </a:lnTo>
              </a:path>
            </a:pathLst>
          </a:custGeom>
          <a:ln w="382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704924" y="6740522"/>
            <a:ext cx="2827655" cy="0"/>
          </a:xfrm>
          <a:custGeom>
            <a:avLst/>
            <a:gdLst/>
            <a:ahLst/>
            <a:cxnLst/>
            <a:rect l="l" t="t" r="r" b="b"/>
            <a:pathLst>
              <a:path w="2827655">
                <a:moveTo>
                  <a:pt x="0" y="0"/>
                </a:moveTo>
                <a:lnTo>
                  <a:pt x="2827596" y="0"/>
                </a:lnTo>
              </a:path>
            </a:pathLst>
          </a:custGeom>
          <a:ln w="255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087640" y="8834170"/>
            <a:ext cx="6445250" cy="0"/>
          </a:xfrm>
          <a:custGeom>
            <a:avLst/>
            <a:gdLst/>
            <a:ahLst/>
            <a:cxnLst/>
            <a:rect l="l" t="t" r="r" b="b"/>
            <a:pathLst>
              <a:path w="6445250">
                <a:moveTo>
                  <a:pt x="0" y="0"/>
                </a:moveTo>
                <a:lnTo>
                  <a:pt x="6444881" y="0"/>
                </a:lnTo>
              </a:path>
            </a:pathLst>
          </a:custGeom>
          <a:ln w="3829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49599" y="804333"/>
            <a:ext cx="11790045" cy="10674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800" b="1" spc="-150" dirty="0">
                <a:solidFill>
                  <a:srgbClr val="2D3133"/>
                </a:solidFill>
                <a:latin typeface="Times New Roman"/>
                <a:cs typeface="Times New Roman"/>
              </a:rPr>
              <a:t>The </a:t>
            </a:r>
            <a:r>
              <a:rPr sz="6800" b="1" spc="-114" dirty="0">
                <a:solidFill>
                  <a:srgbClr val="2D3133"/>
                </a:solidFill>
                <a:latin typeface="Times New Roman"/>
                <a:cs typeface="Times New Roman"/>
              </a:rPr>
              <a:t>''Stochastic </a:t>
            </a:r>
            <a:r>
              <a:rPr sz="6800" b="1" spc="-265" dirty="0">
                <a:solidFill>
                  <a:srgbClr val="2D3133"/>
                </a:solidFill>
                <a:latin typeface="Times New Roman"/>
                <a:cs typeface="Times New Roman"/>
              </a:rPr>
              <a:t>Parrot''</a:t>
            </a:r>
            <a:r>
              <a:rPr sz="6800" b="1" spc="-5" dirty="0">
                <a:solidFill>
                  <a:srgbClr val="2D3133"/>
                </a:solidFill>
                <a:latin typeface="Times New Roman"/>
                <a:cs typeface="Times New Roman"/>
              </a:rPr>
              <a:t> </a:t>
            </a:r>
            <a:r>
              <a:rPr sz="6800" b="1" spc="-145" dirty="0">
                <a:solidFill>
                  <a:srgbClr val="2D3133"/>
                </a:solidFill>
                <a:latin typeface="Times New Roman"/>
                <a:cs typeface="Times New Roman"/>
              </a:rPr>
              <a:t>Problem</a:t>
            </a:r>
            <a:endParaRPr sz="6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pc="-25" dirty="0">
                <a:solidFill>
                  <a:srgbClr val="343431"/>
                </a:solidFill>
              </a:rPr>
              <a:t>Isl\ </a:t>
            </a:r>
            <a:r>
              <a:rPr spc="-50" dirty="0">
                <a:solidFill>
                  <a:srgbClr val="181818"/>
                </a:solidFill>
              </a:rPr>
              <a:t>N</a:t>
            </a:r>
            <a:r>
              <a:rPr spc="-50" dirty="0">
                <a:solidFill>
                  <a:srgbClr val="343431"/>
                </a:solidFill>
              </a:rPr>
              <a:t>ot </a:t>
            </a:r>
            <a:r>
              <a:rPr spc="-40" dirty="0">
                <a:solidFill>
                  <a:srgbClr val="343431"/>
                </a:solidFill>
              </a:rPr>
              <a:t>eboo</a:t>
            </a:r>
            <a:r>
              <a:rPr spc="-150" dirty="0">
                <a:solidFill>
                  <a:srgbClr val="343431"/>
                </a:solidFill>
              </a:rPr>
              <a:t> </a:t>
            </a:r>
            <a:r>
              <a:rPr spc="-15" dirty="0">
                <a:solidFill>
                  <a:srgbClr val="343431"/>
                </a:solidFill>
              </a:rPr>
              <a:t>kL</a:t>
            </a:r>
            <a:r>
              <a:rPr spc="-15" dirty="0">
                <a:solidFill>
                  <a:srgbClr val="181818"/>
                </a:solidFill>
              </a:rPr>
              <a:t>M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57534" y="2534146"/>
            <a:ext cx="6950075" cy="289560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7780" marR="5080" indent="-5715">
              <a:lnSpc>
                <a:spcPts val="4520"/>
              </a:lnSpc>
              <a:spcBef>
                <a:spcPts val="150"/>
              </a:spcBef>
            </a:pPr>
            <a:r>
              <a:rPr sz="3650" spc="50" dirty="0">
                <a:solidFill>
                  <a:srgbClr val="050703"/>
                </a:solidFill>
                <a:latin typeface="Arial"/>
                <a:cs typeface="Arial"/>
              </a:rPr>
              <a:t>Current </a:t>
            </a:r>
            <a:r>
              <a:rPr sz="3650" spc="35" dirty="0">
                <a:solidFill>
                  <a:srgbClr val="050703"/>
                </a:solidFill>
                <a:latin typeface="Arial"/>
                <a:cs typeface="Arial"/>
              </a:rPr>
              <a:t>Large </a:t>
            </a:r>
            <a:r>
              <a:rPr sz="3650" spc="40" dirty="0">
                <a:solidFill>
                  <a:srgbClr val="050703"/>
                </a:solidFill>
                <a:latin typeface="Arial"/>
                <a:cs typeface="Arial"/>
              </a:rPr>
              <a:t>Language </a:t>
            </a:r>
            <a:r>
              <a:rPr sz="3650" spc="100" dirty="0">
                <a:solidFill>
                  <a:srgbClr val="050703"/>
                </a:solidFill>
                <a:latin typeface="Arial"/>
                <a:cs typeface="Arial"/>
              </a:rPr>
              <a:t>Models  </a:t>
            </a:r>
            <a:r>
              <a:rPr sz="3650" spc="110" dirty="0">
                <a:solidFill>
                  <a:srgbClr val="050703"/>
                </a:solidFill>
                <a:latin typeface="Arial"/>
                <a:cs typeface="Arial"/>
              </a:rPr>
              <a:t>predict </a:t>
            </a:r>
            <a:r>
              <a:rPr sz="3650" spc="120" dirty="0">
                <a:solidFill>
                  <a:srgbClr val="050703"/>
                </a:solidFill>
                <a:latin typeface="Arial"/>
                <a:cs typeface="Arial"/>
              </a:rPr>
              <a:t>the </a:t>
            </a:r>
            <a:r>
              <a:rPr sz="3650" spc="85" dirty="0">
                <a:solidFill>
                  <a:srgbClr val="050703"/>
                </a:solidFill>
                <a:latin typeface="Arial"/>
                <a:cs typeface="Arial"/>
              </a:rPr>
              <a:t>next </a:t>
            </a:r>
            <a:r>
              <a:rPr sz="3650" spc="140" dirty="0">
                <a:solidFill>
                  <a:srgbClr val="050703"/>
                </a:solidFill>
                <a:latin typeface="Arial"/>
                <a:cs typeface="Arial"/>
              </a:rPr>
              <a:t>word </a:t>
            </a:r>
            <a:r>
              <a:rPr sz="3650" spc="100" dirty="0">
                <a:solidFill>
                  <a:srgbClr val="050703"/>
                </a:solidFill>
                <a:latin typeface="Arial"/>
                <a:cs typeface="Arial"/>
              </a:rPr>
              <a:t>based </a:t>
            </a:r>
            <a:r>
              <a:rPr sz="3650" spc="180" dirty="0">
                <a:solidFill>
                  <a:srgbClr val="050703"/>
                </a:solidFill>
                <a:latin typeface="Arial"/>
                <a:cs typeface="Arial"/>
              </a:rPr>
              <a:t>on  </a:t>
            </a:r>
            <a:r>
              <a:rPr sz="3650" spc="95" dirty="0">
                <a:solidFill>
                  <a:srgbClr val="050703"/>
                </a:solidFill>
                <a:latin typeface="Arial"/>
                <a:cs typeface="Arial"/>
              </a:rPr>
              <a:t>statistics, </a:t>
            </a:r>
            <a:r>
              <a:rPr sz="3650" spc="135" dirty="0">
                <a:solidFill>
                  <a:srgbClr val="050703"/>
                </a:solidFill>
                <a:latin typeface="Arial"/>
                <a:cs typeface="Arial"/>
              </a:rPr>
              <a:t>not </a:t>
            </a:r>
            <a:r>
              <a:rPr sz="3650" spc="60" dirty="0">
                <a:solidFill>
                  <a:srgbClr val="050703"/>
                </a:solidFill>
                <a:latin typeface="Arial"/>
                <a:cs typeface="Arial"/>
              </a:rPr>
              <a:t>meaning. </a:t>
            </a:r>
            <a:r>
              <a:rPr sz="3650" spc="40" dirty="0">
                <a:solidFill>
                  <a:srgbClr val="050703"/>
                </a:solidFill>
                <a:latin typeface="Arial"/>
                <a:cs typeface="Arial"/>
              </a:rPr>
              <a:t>They  </a:t>
            </a:r>
            <a:r>
              <a:rPr sz="3650" spc="120" dirty="0">
                <a:solidFill>
                  <a:srgbClr val="050703"/>
                </a:solidFill>
                <a:latin typeface="Arial"/>
                <a:cs typeface="Arial"/>
              </a:rPr>
              <a:t>mimic </a:t>
            </a:r>
            <a:r>
              <a:rPr sz="3650" spc="55" dirty="0">
                <a:solidFill>
                  <a:srgbClr val="050703"/>
                </a:solidFill>
                <a:latin typeface="Arial"/>
                <a:cs typeface="Arial"/>
              </a:rPr>
              <a:t>language </a:t>
            </a:r>
            <a:r>
              <a:rPr sz="3650" spc="50" dirty="0">
                <a:solidFill>
                  <a:srgbClr val="050703"/>
                </a:solidFill>
                <a:latin typeface="Arial"/>
                <a:cs typeface="Arial"/>
              </a:rPr>
              <a:t>rather</a:t>
            </a:r>
            <a:r>
              <a:rPr sz="3650" spc="-3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650" spc="120" dirty="0">
                <a:solidFill>
                  <a:srgbClr val="050703"/>
                </a:solidFill>
                <a:latin typeface="Arial"/>
                <a:cs typeface="Arial"/>
              </a:rPr>
              <a:t>than</a:t>
            </a:r>
            <a:endParaRPr sz="3650">
              <a:latin typeface="Arial"/>
              <a:cs typeface="Arial"/>
            </a:endParaRPr>
          </a:p>
          <a:p>
            <a:pPr marL="18415">
              <a:lnSpc>
                <a:spcPct val="100000"/>
              </a:lnSpc>
              <a:spcBef>
                <a:spcPts val="80"/>
              </a:spcBef>
            </a:pPr>
            <a:r>
              <a:rPr sz="3650" spc="55" dirty="0">
                <a:solidFill>
                  <a:srgbClr val="181A16"/>
                </a:solidFill>
                <a:latin typeface="Arial"/>
                <a:cs typeface="Arial"/>
              </a:rPr>
              <a:t>reasoning </a:t>
            </a:r>
            <a:r>
              <a:rPr sz="3650" spc="90" dirty="0">
                <a:solidFill>
                  <a:srgbClr val="050703"/>
                </a:solidFill>
                <a:latin typeface="Arial"/>
                <a:cs typeface="Arial"/>
              </a:rPr>
              <a:t>about</a:t>
            </a:r>
            <a:r>
              <a:rPr sz="3650" spc="114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650" spc="15" dirty="0">
                <a:solidFill>
                  <a:srgbClr val="050703"/>
                </a:solidFill>
                <a:latin typeface="Arial"/>
                <a:cs typeface="Arial"/>
              </a:rPr>
              <a:t>reality.</a:t>
            </a:r>
            <a:endParaRPr sz="36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099770" y="2246840"/>
            <a:ext cx="1605280" cy="1212850"/>
          </a:xfrm>
          <a:prstGeom prst="rect">
            <a:avLst/>
          </a:prstGeom>
          <a:ln w="38210">
            <a:solidFill>
              <a:srgbClr val="000000"/>
            </a:solidFill>
          </a:ln>
        </p:spPr>
        <p:txBody>
          <a:bodyPr vert="horz" wrap="square" lIns="0" tIns="212090" rIns="0" bIns="0" rtlCol="0">
            <a:spAutoFit/>
          </a:bodyPr>
          <a:lstStyle/>
          <a:p>
            <a:pPr marL="305435">
              <a:lnSpc>
                <a:spcPts val="2905"/>
              </a:lnSpc>
              <a:spcBef>
                <a:spcPts val="1670"/>
              </a:spcBef>
            </a:pPr>
            <a:r>
              <a:rPr sz="2450" b="1" i="1" spc="80" dirty="0">
                <a:solidFill>
                  <a:srgbClr val="2D3133"/>
                </a:solidFill>
                <a:latin typeface="Arial"/>
                <a:cs typeface="Arial"/>
              </a:rPr>
              <a:t>E</a:t>
            </a:r>
            <a:r>
              <a:rPr sz="2450" b="1" i="1" spc="80" dirty="0">
                <a:solidFill>
                  <a:srgbClr val="181A16"/>
                </a:solidFill>
                <a:latin typeface="Arial"/>
                <a:cs typeface="Arial"/>
              </a:rPr>
              <a:t>=</a:t>
            </a:r>
            <a:r>
              <a:rPr sz="2450" b="1" i="1" spc="80" dirty="0">
                <a:solidFill>
                  <a:srgbClr val="2D3133"/>
                </a:solidFill>
                <a:latin typeface="Arial"/>
                <a:cs typeface="Arial"/>
              </a:rPr>
              <a:t>mc</a:t>
            </a:r>
            <a:r>
              <a:rPr sz="2250" b="1" i="1" spc="120" baseline="33333" dirty="0">
                <a:solidFill>
                  <a:srgbClr val="2D3133"/>
                </a:solidFill>
                <a:latin typeface="Arial"/>
                <a:cs typeface="Arial"/>
              </a:rPr>
              <a:t>2</a:t>
            </a:r>
            <a:endParaRPr sz="2250" baseline="33333">
              <a:latin typeface="Arial"/>
              <a:cs typeface="Arial"/>
            </a:endParaRPr>
          </a:p>
          <a:p>
            <a:pPr marL="259079">
              <a:lnSpc>
                <a:spcPts val="3085"/>
              </a:lnSpc>
              <a:tabLst>
                <a:tab pos="1290320" algn="l"/>
              </a:tabLst>
            </a:pPr>
            <a:r>
              <a:rPr sz="2600" spc="-180" dirty="0">
                <a:solidFill>
                  <a:srgbClr val="2D3133"/>
                </a:solidFill>
                <a:latin typeface="Times New Roman"/>
                <a:cs typeface="Times New Roman"/>
              </a:rPr>
              <a:t>I</a:t>
            </a:r>
            <a:r>
              <a:rPr sz="2600" spc="-55" dirty="0">
                <a:solidFill>
                  <a:srgbClr val="2D3133"/>
                </a:solidFill>
                <a:latin typeface="Times New Roman"/>
                <a:cs typeface="Times New Roman"/>
              </a:rPr>
              <a:t> </a:t>
            </a:r>
            <a:r>
              <a:rPr sz="2350" b="1" spc="-275" dirty="0">
                <a:solidFill>
                  <a:srgbClr val="181A16"/>
                </a:solidFill>
                <a:latin typeface="Arial"/>
                <a:cs typeface="Arial"/>
              </a:rPr>
              <a:t>a</a:t>
            </a:r>
            <a:r>
              <a:rPr sz="2350" b="1" spc="-195" dirty="0">
                <a:solidFill>
                  <a:srgbClr val="181A16"/>
                </a:solidFill>
                <a:latin typeface="Arial"/>
                <a:cs typeface="Arial"/>
              </a:rPr>
              <a:t> </a:t>
            </a:r>
            <a:r>
              <a:rPr sz="2350" b="1" spc="-265" dirty="0">
                <a:solidFill>
                  <a:srgbClr val="2D3133"/>
                </a:solidFill>
                <a:latin typeface="Arial"/>
                <a:cs typeface="Arial"/>
              </a:rPr>
              <a:t>gree	</a:t>
            </a:r>
            <a:r>
              <a:rPr sz="2350" b="1" spc="-140" dirty="0">
                <a:solidFill>
                  <a:srgbClr val="484949"/>
                </a:solidFill>
                <a:latin typeface="Arial"/>
                <a:cs typeface="Arial"/>
              </a:rPr>
              <a:t>.</a:t>
            </a:r>
            <a:endParaRPr sz="23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335828" y="6932084"/>
            <a:ext cx="5923915" cy="16598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 marR="5080" indent="-1905">
              <a:lnSpc>
                <a:spcPct val="107200"/>
              </a:lnSpc>
              <a:spcBef>
                <a:spcPts val="95"/>
              </a:spcBef>
            </a:pPr>
            <a:r>
              <a:rPr sz="2350" b="1" spc="95" dirty="0">
                <a:solidFill>
                  <a:srgbClr val="050703"/>
                </a:solidFill>
                <a:latin typeface="Arial"/>
                <a:cs typeface="Arial"/>
              </a:rPr>
              <a:t>The</a:t>
            </a:r>
            <a:r>
              <a:rPr sz="2350" b="1" spc="-7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350" b="1" spc="20" dirty="0">
                <a:solidFill>
                  <a:srgbClr val="050703"/>
                </a:solidFill>
                <a:latin typeface="Arial"/>
                <a:cs typeface="Arial"/>
              </a:rPr>
              <a:t>Analogy:</a:t>
            </a:r>
            <a:r>
              <a:rPr sz="2350" b="1" spc="-2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500" spc="-75" dirty="0">
                <a:solidFill>
                  <a:srgbClr val="181A16"/>
                </a:solidFill>
                <a:latin typeface="Arial"/>
                <a:cs typeface="Arial"/>
              </a:rPr>
              <a:t>The</a:t>
            </a:r>
            <a:r>
              <a:rPr sz="2500" spc="-190" dirty="0">
                <a:solidFill>
                  <a:srgbClr val="181A16"/>
                </a:solidFill>
                <a:latin typeface="Arial"/>
                <a:cs typeface="Arial"/>
              </a:rPr>
              <a:t> </a:t>
            </a:r>
            <a:r>
              <a:rPr sz="2500" spc="-25" dirty="0">
                <a:solidFill>
                  <a:srgbClr val="181A16"/>
                </a:solidFill>
                <a:latin typeface="Arial"/>
                <a:cs typeface="Arial"/>
              </a:rPr>
              <a:t>model</a:t>
            </a:r>
            <a:r>
              <a:rPr sz="2500" spc="-70" dirty="0">
                <a:solidFill>
                  <a:srgbClr val="181A16"/>
                </a:solidFill>
                <a:latin typeface="Arial"/>
                <a:cs typeface="Arial"/>
              </a:rPr>
              <a:t> </a:t>
            </a:r>
            <a:r>
              <a:rPr sz="2500" spc="-15" dirty="0">
                <a:solidFill>
                  <a:srgbClr val="181A16"/>
                </a:solidFill>
                <a:latin typeface="Arial"/>
                <a:cs typeface="Arial"/>
              </a:rPr>
              <a:t>knows</a:t>
            </a:r>
            <a:r>
              <a:rPr sz="2500" spc="-85" dirty="0">
                <a:solidFill>
                  <a:srgbClr val="181A16"/>
                </a:solidFill>
                <a:latin typeface="Arial"/>
                <a:cs typeface="Arial"/>
              </a:rPr>
              <a:t> </a:t>
            </a:r>
            <a:r>
              <a:rPr sz="2500" dirty="0">
                <a:solidFill>
                  <a:srgbClr val="181A16"/>
                </a:solidFill>
                <a:latin typeface="Arial"/>
                <a:cs typeface="Arial"/>
              </a:rPr>
              <a:t>the</a:t>
            </a:r>
            <a:r>
              <a:rPr sz="2500" spc="-135" dirty="0">
                <a:solidFill>
                  <a:srgbClr val="181A16"/>
                </a:solidFill>
                <a:latin typeface="Arial"/>
                <a:cs typeface="Arial"/>
              </a:rPr>
              <a:t> </a:t>
            </a:r>
            <a:r>
              <a:rPr sz="2500" spc="-15" dirty="0">
                <a:solidFill>
                  <a:srgbClr val="181A16"/>
                </a:solidFill>
                <a:latin typeface="Arial"/>
                <a:cs typeface="Arial"/>
              </a:rPr>
              <a:t>word  </a:t>
            </a:r>
            <a:r>
              <a:rPr sz="2500" spc="15" dirty="0">
                <a:solidFill>
                  <a:srgbClr val="181A16"/>
                </a:solidFill>
                <a:latin typeface="Arial"/>
                <a:cs typeface="Arial"/>
              </a:rPr>
              <a:t>'Apple' is </a:t>
            </a:r>
            <a:r>
              <a:rPr sz="2500" spc="-30" dirty="0">
                <a:solidFill>
                  <a:srgbClr val="181A16"/>
                </a:solidFill>
                <a:latin typeface="Arial"/>
                <a:cs typeface="Arial"/>
              </a:rPr>
              <a:t>statistically </a:t>
            </a:r>
            <a:r>
              <a:rPr sz="2500" spc="-30" dirty="0">
                <a:solidFill>
                  <a:srgbClr val="050703"/>
                </a:solidFill>
                <a:latin typeface="Arial"/>
                <a:cs typeface="Arial"/>
              </a:rPr>
              <a:t>likely </a:t>
            </a:r>
            <a:r>
              <a:rPr sz="2500" spc="-35" dirty="0">
                <a:solidFill>
                  <a:srgbClr val="181A16"/>
                </a:solidFill>
                <a:latin typeface="Arial"/>
                <a:cs typeface="Arial"/>
              </a:rPr>
              <a:t>to </a:t>
            </a:r>
            <a:r>
              <a:rPr sz="2500" spc="-70" dirty="0">
                <a:solidFill>
                  <a:srgbClr val="181A16"/>
                </a:solidFill>
                <a:latin typeface="Arial"/>
                <a:cs typeface="Arial"/>
              </a:rPr>
              <a:t>appear </a:t>
            </a:r>
            <a:r>
              <a:rPr sz="2500" spc="-80" dirty="0">
                <a:solidFill>
                  <a:srgbClr val="050703"/>
                </a:solidFill>
                <a:latin typeface="Arial"/>
                <a:cs typeface="Arial"/>
              </a:rPr>
              <a:t>near  </a:t>
            </a:r>
            <a:r>
              <a:rPr sz="2500" dirty="0">
                <a:solidFill>
                  <a:srgbClr val="181A16"/>
                </a:solidFill>
                <a:latin typeface="Arial"/>
                <a:cs typeface="Arial"/>
              </a:rPr>
              <a:t>the </a:t>
            </a:r>
            <a:r>
              <a:rPr sz="2500" spc="-15" dirty="0">
                <a:solidFill>
                  <a:srgbClr val="181A16"/>
                </a:solidFill>
                <a:latin typeface="Arial"/>
                <a:cs typeface="Arial"/>
              </a:rPr>
              <a:t>word </a:t>
            </a:r>
            <a:r>
              <a:rPr sz="2500" spc="-5" dirty="0">
                <a:solidFill>
                  <a:srgbClr val="181A16"/>
                </a:solidFill>
                <a:latin typeface="Arial"/>
                <a:cs typeface="Arial"/>
              </a:rPr>
              <a:t>'Red.' </a:t>
            </a:r>
            <a:r>
              <a:rPr sz="2500" spc="25" dirty="0">
                <a:solidFill>
                  <a:srgbClr val="050703"/>
                </a:solidFill>
                <a:latin typeface="Arial"/>
                <a:cs typeface="Arial"/>
              </a:rPr>
              <a:t>It </a:t>
            </a:r>
            <a:r>
              <a:rPr sz="2500" spc="-45" dirty="0">
                <a:solidFill>
                  <a:srgbClr val="181A16"/>
                </a:solidFill>
                <a:latin typeface="Arial"/>
                <a:cs typeface="Arial"/>
              </a:rPr>
              <a:t>does </a:t>
            </a:r>
            <a:r>
              <a:rPr sz="2500" spc="-10" dirty="0">
                <a:solidFill>
                  <a:srgbClr val="181A16"/>
                </a:solidFill>
                <a:latin typeface="Arial"/>
                <a:cs typeface="Arial"/>
              </a:rPr>
              <a:t>not</a:t>
            </a:r>
            <a:r>
              <a:rPr sz="2500" spc="-10" dirty="0">
                <a:solidFill>
                  <a:srgbClr val="2D3133"/>
                </a:solidFill>
                <a:latin typeface="Arial"/>
                <a:cs typeface="Arial"/>
              </a:rPr>
              <a:t>, </a:t>
            </a:r>
            <a:r>
              <a:rPr sz="2500" spc="-90" dirty="0">
                <a:solidFill>
                  <a:srgbClr val="050703"/>
                </a:solidFill>
                <a:latin typeface="Arial"/>
                <a:cs typeface="Arial"/>
              </a:rPr>
              <a:t>however, </a:t>
            </a:r>
            <a:r>
              <a:rPr sz="2500" spc="-15" dirty="0">
                <a:solidFill>
                  <a:srgbClr val="181A16"/>
                </a:solidFill>
                <a:latin typeface="Arial"/>
                <a:cs typeface="Arial"/>
              </a:rPr>
              <a:t>know  what</a:t>
            </a:r>
            <a:r>
              <a:rPr sz="2500" spc="-110" dirty="0">
                <a:solidFill>
                  <a:srgbClr val="181A16"/>
                </a:solidFill>
                <a:latin typeface="Arial"/>
                <a:cs typeface="Arial"/>
              </a:rPr>
              <a:t> </a:t>
            </a:r>
            <a:r>
              <a:rPr sz="2500" spc="-45" dirty="0">
                <a:solidFill>
                  <a:srgbClr val="181A16"/>
                </a:solidFill>
                <a:latin typeface="Arial"/>
                <a:cs typeface="Arial"/>
              </a:rPr>
              <a:t>an</a:t>
            </a:r>
            <a:r>
              <a:rPr sz="2500" spc="-195" dirty="0">
                <a:solidFill>
                  <a:srgbClr val="181A16"/>
                </a:solidFill>
                <a:latin typeface="Arial"/>
                <a:cs typeface="Arial"/>
              </a:rPr>
              <a:t> </a:t>
            </a:r>
            <a:r>
              <a:rPr sz="2500" spc="-25" dirty="0">
                <a:solidFill>
                  <a:srgbClr val="181A16"/>
                </a:solidFill>
                <a:latin typeface="Arial"/>
                <a:cs typeface="Arial"/>
              </a:rPr>
              <a:t>apple</a:t>
            </a:r>
            <a:r>
              <a:rPr sz="2500" spc="-165" dirty="0">
                <a:solidFill>
                  <a:srgbClr val="181A16"/>
                </a:solidFill>
                <a:latin typeface="Arial"/>
                <a:cs typeface="Arial"/>
              </a:rPr>
              <a:t> </a:t>
            </a:r>
            <a:r>
              <a:rPr sz="2500" spc="70" dirty="0">
                <a:solidFill>
                  <a:srgbClr val="181A16"/>
                </a:solidFill>
                <a:latin typeface="Arial"/>
                <a:cs typeface="Arial"/>
              </a:rPr>
              <a:t>is</a:t>
            </a:r>
            <a:r>
              <a:rPr sz="2500" spc="-245" dirty="0">
                <a:solidFill>
                  <a:srgbClr val="181A16"/>
                </a:solidFill>
                <a:latin typeface="Arial"/>
                <a:cs typeface="Arial"/>
              </a:rPr>
              <a:t> </a:t>
            </a:r>
            <a:r>
              <a:rPr sz="2500" spc="5" dirty="0">
                <a:solidFill>
                  <a:srgbClr val="181A16"/>
                </a:solidFill>
                <a:latin typeface="Arial"/>
                <a:cs typeface="Arial"/>
              </a:rPr>
              <a:t>physically</a:t>
            </a:r>
            <a:endParaRPr sz="25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52008" y="2578761"/>
            <a:ext cx="5960878" cy="71748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9407" y="555393"/>
            <a:ext cx="14513560" cy="10598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6750" spc="210" dirty="0">
                <a:solidFill>
                  <a:srgbClr val="262623"/>
                </a:solidFill>
              </a:rPr>
              <a:t>The </a:t>
            </a:r>
            <a:r>
              <a:rPr sz="6750" spc="65" dirty="0">
                <a:solidFill>
                  <a:srgbClr val="262623"/>
                </a:solidFill>
              </a:rPr>
              <a:t>Missing </a:t>
            </a:r>
            <a:r>
              <a:rPr sz="6750" spc="235" dirty="0">
                <a:solidFill>
                  <a:srgbClr val="262623"/>
                </a:solidFill>
              </a:rPr>
              <a:t>Component: </a:t>
            </a:r>
            <a:r>
              <a:rPr sz="6750" dirty="0">
                <a:solidFill>
                  <a:srgbClr val="262623"/>
                </a:solidFill>
              </a:rPr>
              <a:t>World</a:t>
            </a:r>
            <a:r>
              <a:rPr sz="6750" spc="-155" dirty="0">
                <a:solidFill>
                  <a:srgbClr val="262623"/>
                </a:solidFill>
              </a:rPr>
              <a:t> </a:t>
            </a:r>
            <a:r>
              <a:rPr sz="6750" spc="35" dirty="0">
                <a:solidFill>
                  <a:srgbClr val="262623"/>
                </a:solidFill>
              </a:rPr>
              <a:t>Models</a:t>
            </a:r>
            <a:endParaRPr sz="675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45"/>
              </a:lnSpc>
            </a:pPr>
            <a:r>
              <a:rPr spc="-25" dirty="0">
                <a:solidFill>
                  <a:srgbClr val="343431"/>
                </a:solidFill>
              </a:rPr>
              <a:t>Isl\ </a:t>
            </a:r>
            <a:r>
              <a:rPr spc="-50" dirty="0">
                <a:solidFill>
                  <a:srgbClr val="181818"/>
                </a:solidFill>
              </a:rPr>
              <a:t>N</a:t>
            </a:r>
            <a:r>
              <a:rPr spc="-50" dirty="0">
                <a:solidFill>
                  <a:srgbClr val="343431"/>
                </a:solidFill>
              </a:rPr>
              <a:t>ot </a:t>
            </a:r>
            <a:r>
              <a:rPr spc="-40" dirty="0">
                <a:solidFill>
                  <a:srgbClr val="343431"/>
                </a:solidFill>
              </a:rPr>
              <a:t>eboo</a:t>
            </a:r>
            <a:r>
              <a:rPr spc="-150" dirty="0">
                <a:solidFill>
                  <a:srgbClr val="343431"/>
                </a:solidFill>
              </a:rPr>
              <a:t> </a:t>
            </a:r>
            <a:r>
              <a:rPr spc="-15" dirty="0">
                <a:solidFill>
                  <a:srgbClr val="343431"/>
                </a:solidFill>
              </a:rPr>
              <a:t>kL</a:t>
            </a:r>
            <a:r>
              <a:rPr spc="-15" dirty="0">
                <a:solidFill>
                  <a:srgbClr val="181818"/>
                </a:solidFill>
              </a:rPr>
              <a:t>M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8117205" marR="622300" indent="-6985">
              <a:lnSpc>
                <a:spcPct val="100800"/>
              </a:lnSpc>
              <a:spcBef>
                <a:spcPts val="85"/>
              </a:spcBef>
            </a:pPr>
            <a:r>
              <a:rPr spc="-85" dirty="0"/>
              <a:t>To </a:t>
            </a:r>
            <a:r>
              <a:rPr spc="130" dirty="0"/>
              <a:t>bridge </a:t>
            </a:r>
            <a:r>
              <a:rPr spc="135" dirty="0"/>
              <a:t>the </a:t>
            </a:r>
            <a:r>
              <a:rPr spc="160" dirty="0"/>
              <a:t>gap </a:t>
            </a:r>
            <a:r>
              <a:rPr spc="120" dirty="0"/>
              <a:t>to </a:t>
            </a:r>
            <a:r>
              <a:rPr spc="15" dirty="0"/>
              <a:t>AGI, </a:t>
            </a:r>
            <a:r>
              <a:rPr spc="25" dirty="0"/>
              <a:t>a  </a:t>
            </a:r>
            <a:r>
              <a:rPr spc="100" dirty="0"/>
              <a:t>system </a:t>
            </a:r>
            <a:r>
              <a:rPr spc="80" dirty="0"/>
              <a:t>needs </a:t>
            </a:r>
            <a:r>
              <a:rPr spc="120" dirty="0"/>
              <a:t>an </a:t>
            </a:r>
            <a:r>
              <a:rPr spc="70" dirty="0"/>
              <a:t>internal  </a:t>
            </a:r>
            <a:r>
              <a:rPr spc="85" dirty="0"/>
              <a:t>simulation </a:t>
            </a:r>
            <a:r>
              <a:rPr spc="120" dirty="0"/>
              <a:t>of </a:t>
            </a:r>
            <a:r>
              <a:rPr spc="100" dirty="0"/>
              <a:t>physics</a:t>
            </a:r>
            <a:r>
              <a:rPr spc="100" dirty="0">
                <a:solidFill>
                  <a:srgbClr val="262623"/>
                </a:solidFill>
              </a:rPr>
              <a:t>,</a:t>
            </a:r>
            <a:r>
              <a:rPr spc="-130" dirty="0">
                <a:solidFill>
                  <a:srgbClr val="262623"/>
                </a:solidFill>
              </a:rPr>
              <a:t> </a:t>
            </a:r>
            <a:r>
              <a:rPr spc="45" dirty="0"/>
              <a:t>causality,  </a:t>
            </a:r>
            <a:r>
              <a:rPr spc="140" dirty="0"/>
              <a:t>and </a:t>
            </a:r>
            <a:r>
              <a:rPr spc="90" dirty="0"/>
              <a:t>human</a:t>
            </a:r>
            <a:r>
              <a:rPr spc="-125" dirty="0"/>
              <a:t> </a:t>
            </a:r>
            <a:r>
              <a:rPr spc="15" dirty="0"/>
              <a:t>behavior.</a:t>
            </a:r>
          </a:p>
          <a:p>
            <a:pPr marL="8098155">
              <a:lnSpc>
                <a:spcPct val="100000"/>
              </a:lnSpc>
            </a:pPr>
            <a:endParaRPr sz="3800"/>
          </a:p>
          <a:p>
            <a:pPr marL="8116570" marR="5080" indent="-5715">
              <a:lnSpc>
                <a:spcPct val="101200"/>
              </a:lnSpc>
            </a:pPr>
            <a:r>
              <a:rPr spc="55" dirty="0"/>
              <a:t>Definition: </a:t>
            </a:r>
            <a:r>
              <a:rPr spc="150" dirty="0"/>
              <a:t>A </a:t>
            </a:r>
            <a:r>
              <a:rPr spc="75" dirty="0"/>
              <a:t>World </a:t>
            </a:r>
            <a:r>
              <a:rPr spc="140" dirty="0"/>
              <a:t>Model </a:t>
            </a:r>
            <a:r>
              <a:rPr spc="90" dirty="0"/>
              <a:t>is </a:t>
            </a:r>
            <a:r>
              <a:rPr spc="120" dirty="0"/>
              <a:t>an  </a:t>
            </a:r>
            <a:r>
              <a:rPr spc="55" dirty="0"/>
              <a:t>engine </a:t>
            </a:r>
            <a:r>
              <a:rPr spc="120" dirty="0"/>
              <a:t>that </a:t>
            </a:r>
            <a:r>
              <a:rPr spc="80" dirty="0"/>
              <a:t>allows </a:t>
            </a:r>
            <a:r>
              <a:rPr spc="85" dirty="0"/>
              <a:t>the </a:t>
            </a:r>
            <a:r>
              <a:rPr spc="160" dirty="0"/>
              <a:t>Al </a:t>
            </a:r>
            <a:r>
              <a:rPr spc="145" dirty="0"/>
              <a:t>to  </a:t>
            </a:r>
            <a:r>
              <a:rPr spc="90" dirty="0"/>
              <a:t>understand </a:t>
            </a:r>
            <a:r>
              <a:rPr spc="155" dirty="0"/>
              <a:t>how </a:t>
            </a:r>
            <a:r>
              <a:rPr spc="114" dirty="0"/>
              <a:t>the </a:t>
            </a:r>
            <a:r>
              <a:rPr spc="120" dirty="0"/>
              <a:t>world</a:t>
            </a:r>
            <a:r>
              <a:rPr spc="-135" dirty="0"/>
              <a:t> </a:t>
            </a:r>
            <a:r>
              <a:rPr spc="60" dirty="0"/>
              <a:t>actually  functions, </a:t>
            </a:r>
            <a:r>
              <a:rPr spc="80" dirty="0"/>
              <a:t>beyond </a:t>
            </a:r>
            <a:r>
              <a:rPr spc="55" dirty="0"/>
              <a:t>just </a:t>
            </a:r>
            <a:r>
              <a:rPr spc="150" dirty="0"/>
              <a:t>the </a:t>
            </a:r>
            <a:r>
              <a:rPr spc="114" dirty="0"/>
              <a:t>text  </a:t>
            </a:r>
            <a:r>
              <a:rPr spc="65" dirty="0"/>
              <a:t>describing</a:t>
            </a:r>
            <a:r>
              <a:rPr spc="114" dirty="0"/>
              <a:t> </a:t>
            </a:r>
            <a:r>
              <a:rPr spc="35" dirty="0"/>
              <a:t>it.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558601" y="2783019"/>
            <a:ext cx="1655799" cy="20936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692490" y="7532026"/>
            <a:ext cx="636845" cy="229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889763" y="5591572"/>
            <a:ext cx="2037906" cy="21702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902499" y="6357538"/>
            <a:ext cx="0" cy="434340"/>
          </a:xfrm>
          <a:custGeom>
            <a:avLst/>
            <a:gdLst/>
            <a:ahLst/>
            <a:cxnLst/>
            <a:rect l="l" t="t" r="r" b="b"/>
            <a:pathLst>
              <a:path h="434340">
                <a:moveTo>
                  <a:pt x="0" y="434048"/>
                </a:moveTo>
                <a:lnTo>
                  <a:pt x="0" y="0"/>
                </a:lnTo>
              </a:path>
            </a:pathLst>
          </a:custGeom>
          <a:ln w="25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692491" y="7251168"/>
            <a:ext cx="1197610" cy="0"/>
          </a:xfrm>
          <a:custGeom>
            <a:avLst/>
            <a:gdLst/>
            <a:ahLst/>
            <a:cxnLst/>
            <a:rect l="l" t="t" r="r" b="b"/>
            <a:pathLst>
              <a:path w="1197609">
                <a:moveTo>
                  <a:pt x="0" y="0"/>
                </a:moveTo>
                <a:lnTo>
                  <a:pt x="1197270" y="0"/>
                </a:lnTo>
              </a:path>
            </a:pathLst>
          </a:custGeom>
          <a:ln w="510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329338" y="7697983"/>
            <a:ext cx="560705" cy="0"/>
          </a:xfrm>
          <a:custGeom>
            <a:avLst/>
            <a:gdLst/>
            <a:ahLst/>
            <a:cxnLst/>
            <a:rect l="l" t="t" r="r" b="b"/>
            <a:pathLst>
              <a:path w="560704">
                <a:moveTo>
                  <a:pt x="0" y="0"/>
                </a:moveTo>
                <a:lnTo>
                  <a:pt x="560424" y="0"/>
                </a:lnTo>
              </a:path>
            </a:pathLst>
          </a:custGeom>
          <a:ln w="510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684229" y="415266"/>
            <a:ext cx="8288020" cy="1797050"/>
          </a:xfrm>
          <a:prstGeom prst="rect">
            <a:avLst/>
          </a:prstGeom>
        </p:spPr>
        <p:txBody>
          <a:bodyPr vert="horz" wrap="square" lIns="0" tIns="214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90"/>
              </a:spcBef>
            </a:pPr>
            <a:r>
              <a:rPr b="1" spc="165" dirty="0">
                <a:solidFill>
                  <a:srgbClr val="2F2F2B"/>
                </a:solidFill>
                <a:latin typeface="Times New Roman"/>
                <a:cs typeface="Times New Roman"/>
              </a:rPr>
              <a:t>Reasoning </a:t>
            </a:r>
            <a:r>
              <a:rPr b="1" spc="204" dirty="0">
                <a:solidFill>
                  <a:srgbClr val="2F2F2B"/>
                </a:solidFill>
                <a:latin typeface="Times New Roman"/>
                <a:cs typeface="Times New Roman"/>
              </a:rPr>
              <a:t>vs.</a:t>
            </a:r>
            <a:r>
              <a:rPr b="1" spc="-525" dirty="0">
                <a:solidFill>
                  <a:srgbClr val="2F2F2B"/>
                </a:solidFill>
                <a:latin typeface="Times New Roman"/>
                <a:cs typeface="Times New Roman"/>
              </a:rPr>
              <a:t> </a:t>
            </a:r>
            <a:r>
              <a:rPr b="1" spc="70" dirty="0">
                <a:solidFill>
                  <a:srgbClr val="2F2F2B"/>
                </a:solidFill>
                <a:latin typeface="Times New Roman"/>
                <a:cs typeface="Times New Roman"/>
              </a:rPr>
              <a:t>Reading</a:t>
            </a:r>
          </a:p>
          <a:p>
            <a:pPr marL="179705">
              <a:lnSpc>
                <a:spcPct val="100000"/>
              </a:lnSpc>
              <a:spcBef>
                <a:spcPts val="775"/>
              </a:spcBef>
            </a:pPr>
            <a:r>
              <a:rPr sz="3150" b="1" spc="60" dirty="0">
                <a:solidFill>
                  <a:srgbClr val="2F2F2B"/>
                </a:solidFill>
                <a:latin typeface="Arial"/>
                <a:cs typeface="Arial"/>
              </a:rPr>
              <a:t>Scenario: </a:t>
            </a:r>
            <a:r>
              <a:rPr sz="3150" spc="125" dirty="0">
                <a:solidFill>
                  <a:srgbClr val="1A1A16"/>
                </a:solidFill>
                <a:latin typeface="Arial"/>
                <a:cs typeface="Arial"/>
              </a:rPr>
              <a:t>Dropping </a:t>
            </a:r>
            <a:r>
              <a:rPr sz="3150" spc="145" dirty="0">
                <a:solidFill>
                  <a:srgbClr val="1A1A16"/>
                </a:solidFill>
                <a:latin typeface="Arial"/>
                <a:cs typeface="Arial"/>
              </a:rPr>
              <a:t>a </a:t>
            </a:r>
            <a:r>
              <a:rPr sz="3150" spc="100" dirty="0">
                <a:solidFill>
                  <a:srgbClr val="1A1A16"/>
                </a:solidFill>
                <a:latin typeface="Arial"/>
                <a:cs typeface="Arial"/>
              </a:rPr>
              <a:t>glass </a:t>
            </a:r>
            <a:r>
              <a:rPr sz="3150" spc="125" dirty="0">
                <a:solidFill>
                  <a:srgbClr val="1A1A16"/>
                </a:solidFill>
                <a:latin typeface="Arial"/>
                <a:cs typeface="Arial"/>
              </a:rPr>
              <a:t>on</a:t>
            </a:r>
            <a:r>
              <a:rPr sz="3150" spc="-20" dirty="0">
                <a:solidFill>
                  <a:srgbClr val="1A1A16"/>
                </a:solidFill>
                <a:latin typeface="Arial"/>
                <a:cs typeface="Arial"/>
              </a:rPr>
              <a:t> </a:t>
            </a:r>
            <a:r>
              <a:rPr sz="3150" spc="130" dirty="0">
                <a:solidFill>
                  <a:srgbClr val="1A1A16"/>
                </a:solidFill>
                <a:latin typeface="Arial"/>
                <a:cs typeface="Arial"/>
              </a:rPr>
              <a:t>concrete.</a:t>
            </a:r>
            <a:endParaRPr sz="31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5069" y="3032025"/>
            <a:ext cx="7148195" cy="15043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5875" marR="5080" indent="-3810">
              <a:lnSpc>
                <a:spcPts val="3920"/>
              </a:lnSpc>
              <a:spcBef>
                <a:spcPts val="130"/>
              </a:spcBef>
            </a:pPr>
            <a:r>
              <a:rPr sz="3150" b="1" spc="70" dirty="0">
                <a:solidFill>
                  <a:srgbClr val="577085"/>
                </a:solidFill>
                <a:latin typeface="Arial"/>
                <a:cs typeface="Arial"/>
              </a:rPr>
              <a:t>Narrow </a:t>
            </a:r>
            <a:r>
              <a:rPr sz="3150" b="1" spc="110" dirty="0">
                <a:solidFill>
                  <a:srgbClr val="577085"/>
                </a:solidFill>
                <a:latin typeface="Arial"/>
                <a:cs typeface="Arial"/>
              </a:rPr>
              <a:t>Al </a:t>
            </a:r>
            <a:r>
              <a:rPr sz="3150" spc="110" dirty="0">
                <a:solidFill>
                  <a:srgbClr val="050703"/>
                </a:solidFill>
                <a:latin typeface="Arial"/>
                <a:cs typeface="Arial"/>
              </a:rPr>
              <a:t>predicts </a:t>
            </a:r>
            <a:r>
              <a:rPr sz="3150" spc="145" dirty="0">
                <a:solidFill>
                  <a:srgbClr val="050703"/>
                </a:solidFill>
                <a:latin typeface="Arial"/>
                <a:cs typeface="Arial"/>
              </a:rPr>
              <a:t>the </a:t>
            </a:r>
            <a:r>
              <a:rPr sz="3150" spc="85" dirty="0">
                <a:solidFill>
                  <a:srgbClr val="050703"/>
                </a:solidFill>
                <a:latin typeface="Arial"/>
                <a:cs typeface="Arial"/>
              </a:rPr>
              <a:t>glass </a:t>
            </a:r>
            <a:r>
              <a:rPr sz="3150" spc="75" dirty="0">
                <a:solidFill>
                  <a:srgbClr val="050703"/>
                </a:solidFill>
                <a:latin typeface="Arial"/>
                <a:cs typeface="Arial"/>
              </a:rPr>
              <a:t>breaks  </a:t>
            </a:r>
            <a:r>
              <a:rPr sz="3150" spc="85" dirty="0">
                <a:solidFill>
                  <a:srgbClr val="050703"/>
                </a:solidFill>
                <a:latin typeface="Arial"/>
                <a:cs typeface="Arial"/>
              </a:rPr>
              <a:t>because </a:t>
            </a:r>
            <a:r>
              <a:rPr sz="3150" spc="35" dirty="0">
                <a:solidFill>
                  <a:srgbClr val="050703"/>
                </a:solidFill>
                <a:latin typeface="Arial"/>
                <a:cs typeface="Arial"/>
              </a:rPr>
              <a:t>it </a:t>
            </a:r>
            <a:r>
              <a:rPr sz="3150" spc="85" dirty="0">
                <a:solidFill>
                  <a:srgbClr val="050703"/>
                </a:solidFill>
                <a:latin typeface="Arial"/>
                <a:cs typeface="Arial"/>
              </a:rPr>
              <a:t>has </a:t>
            </a:r>
            <a:r>
              <a:rPr sz="3150" b="1" spc="114" dirty="0">
                <a:solidFill>
                  <a:srgbClr val="050703"/>
                </a:solidFill>
                <a:latin typeface="Arial"/>
                <a:cs typeface="Arial"/>
              </a:rPr>
              <a:t>read </a:t>
            </a:r>
            <a:r>
              <a:rPr sz="3150" spc="105" dirty="0">
                <a:solidFill>
                  <a:srgbClr val="050703"/>
                </a:solidFill>
                <a:latin typeface="Arial"/>
                <a:cs typeface="Arial"/>
              </a:rPr>
              <a:t>that </a:t>
            </a:r>
            <a:r>
              <a:rPr sz="3150" spc="80" dirty="0">
                <a:solidFill>
                  <a:srgbClr val="050703"/>
                </a:solidFill>
                <a:latin typeface="Arial"/>
                <a:cs typeface="Arial"/>
              </a:rPr>
              <a:t>sentence  </a:t>
            </a:r>
            <a:r>
              <a:rPr sz="3150" spc="65" dirty="0">
                <a:solidFill>
                  <a:srgbClr val="050703"/>
                </a:solidFill>
                <a:latin typeface="Arial"/>
                <a:cs typeface="Arial"/>
              </a:rPr>
              <a:t>thousands </a:t>
            </a:r>
            <a:r>
              <a:rPr sz="3150" spc="105" dirty="0">
                <a:solidFill>
                  <a:srgbClr val="050703"/>
                </a:solidFill>
                <a:latin typeface="Arial"/>
                <a:cs typeface="Arial"/>
              </a:rPr>
              <a:t>of times </a:t>
            </a:r>
            <a:r>
              <a:rPr sz="3150" spc="85" dirty="0">
                <a:solidFill>
                  <a:srgbClr val="050703"/>
                </a:solidFill>
                <a:latin typeface="Arial"/>
                <a:cs typeface="Arial"/>
              </a:rPr>
              <a:t>in </a:t>
            </a:r>
            <a:r>
              <a:rPr sz="3150" spc="70" dirty="0">
                <a:solidFill>
                  <a:srgbClr val="050703"/>
                </a:solidFill>
                <a:latin typeface="Arial"/>
                <a:cs typeface="Arial"/>
              </a:rPr>
              <a:t>its </a:t>
            </a:r>
            <a:r>
              <a:rPr sz="3150" spc="75" dirty="0">
                <a:solidFill>
                  <a:srgbClr val="050703"/>
                </a:solidFill>
                <a:latin typeface="Arial"/>
                <a:cs typeface="Arial"/>
              </a:rPr>
              <a:t>training</a:t>
            </a:r>
            <a:r>
              <a:rPr sz="3150" spc="-28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150" spc="95" dirty="0">
                <a:solidFill>
                  <a:srgbClr val="050703"/>
                </a:solidFill>
                <a:latin typeface="Arial"/>
                <a:cs typeface="Arial"/>
              </a:rPr>
              <a:t>data.</a:t>
            </a:r>
            <a:endParaRPr sz="31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5338" y="6051219"/>
            <a:ext cx="7729220" cy="154876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4604" marR="5080" indent="-2540">
              <a:lnSpc>
                <a:spcPct val="102699"/>
              </a:lnSpc>
              <a:spcBef>
                <a:spcPts val="5"/>
              </a:spcBef>
            </a:pPr>
            <a:r>
              <a:rPr sz="3500" spc="-210" dirty="0">
                <a:solidFill>
                  <a:srgbClr val="AC6B4B"/>
                </a:solidFill>
                <a:latin typeface="Times New Roman"/>
                <a:cs typeface="Times New Roman"/>
              </a:rPr>
              <a:t>AGI </a:t>
            </a:r>
            <a:r>
              <a:rPr sz="3150" spc="95" dirty="0">
                <a:solidFill>
                  <a:srgbClr val="050703"/>
                </a:solidFill>
                <a:latin typeface="Arial"/>
                <a:cs typeface="Arial"/>
              </a:rPr>
              <a:t>predicts </a:t>
            </a:r>
            <a:r>
              <a:rPr sz="3150" spc="145" dirty="0">
                <a:solidFill>
                  <a:srgbClr val="050703"/>
                </a:solidFill>
                <a:latin typeface="Arial"/>
                <a:cs typeface="Arial"/>
              </a:rPr>
              <a:t>the </a:t>
            </a:r>
            <a:r>
              <a:rPr sz="3150" spc="70" dirty="0">
                <a:solidFill>
                  <a:srgbClr val="050703"/>
                </a:solidFill>
                <a:latin typeface="Arial"/>
                <a:cs typeface="Arial"/>
              </a:rPr>
              <a:t>glass </a:t>
            </a:r>
            <a:r>
              <a:rPr sz="3150" spc="60" dirty="0">
                <a:solidFill>
                  <a:srgbClr val="050703"/>
                </a:solidFill>
                <a:latin typeface="Arial"/>
                <a:cs typeface="Arial"/>
              </a:rPr>
              <a:t>breaks </a:t>
            </a:r>
            <a:r>
              <a:rPr sz="3150" spc="65" dirty="0">
                <a:solidFill>
                  <a:srgbClr val="050703"/>
                </a:solidFill>
                <a:latin typeface="Arial"/>
                <a:cs typeface="Arial"/>
              </a:rPr>
              <a:t>because </a:t>
            </a:r>
            <a:r>
              <a:rPr sz="3150" spc="25" dirty="0">
                <a:solidFill>
                  <a:srgbClr val="050703"/>
                </a:solidFill>
                <a:latin typeface="Arial"/>
                <a:cs typeface="Arial"/>
              </a:rPr>
              <a:t>it  </a:t>
            </a:r>
            <a:r>
              <a:rPr sz="3150" spc="85" dirty="0">
                <a:solidFill>
                  <a:srgbClr val="050703"/>
                </a:solidFill>
                <a:latin typeface="Arial"/>
                <a:cs typeface="Arial"/>
              </a:rPr>
              <a:t>has </a:t>
            </a:r>
            <a:r>
              <a:rPr sz="3150" spc="90" dirty="0">
                <a:solidFill>
                  <a:srgbClr val="050703"/>
                </a:solidFill>
                <a:latin typeface="Arial"/>
                <a:cs typeface="Arial"/>
              </a:rPr>
              <a:t>a </a:t>
            </a:r>
            <a:r>
              <a:rPr sz="3150" spc="30" dirty="0">
                <a:solidFill>
                  <a:srgbClr val="050703"/>
                </a:solidFill>
                <a:latin typeface="Arial"/>
                <a:cs typeface="Arial"/>
              </a:rPr>
              <a:t>World </a:t>
            </a:r>
            <a:r>
              <a:rPr sz="3150" spc="105" dirty="0">
                <a:solidFill>
                  <a:srgbClr val="050703"/>
                </a:solidFill>
                <a:latin typeface="Arial"/>
                <a:cs typeface="Arial"/>
              </a:rPr>
              <a:t>Model of </a:t>
            </a:r>
            <a:r>
              <a:rPr sz="3150" spc="10" dirty="0">
                <a:solidFill>
                  <a:srgbClr val="050703"/>
                </a:solidFill>
                <a:latin typeface="Arial"/>
                <a:cs typeface="Arial"/>
              </a:rPr>
              <a:t>gravity, </a:t>
            </a:r>
            <a:r>
              <a:rPr sz="3150" spc="20" dirty="0">
                <a:solidFill>
                  <a:srgbClr val="050703"/>
                </a:solidFill>
                <a:latin typeface="Arial"/>
                <a:cs typeface="Arial"/>
              </a:rPr>
              <a:t>fragility,</a:t>
            </a:r>
            <a:r>
              <a:rPr sz="3150" spc="-47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150" spc="105" dirty="0">
                <a:solidFill>
                  <a:srgbClr val="050703"/>
                </a:solidFill>
                <a:latin typeface="Arial"/>
                <a:cs typeface="Arial"/>
              </a:rPr>
              <a:t>and  </a:t>
            </a:r>
            <a:r>
              <a:rPr sz="3150" spc="60" dirty="0">
                <a:solidFill>
                  <a:srgbClr val="050703"/>
                </a:solidFill>
                <a:latin typeface="Arial"/>
                <a:cs typeface="Arial"/>
              </a:rPr>
              <a:t>hardness. </a:t>
            </a:r>
            <a:r>
              <a:rPr sz="3150" spc="35" dirty="0">
                <a:solidFill>
                  <a:srgbClr val="050703"/>
                </a:solidFill>
                <a:latin typeface="Arial"/>
                <a:cs typeface="Arial"/>
              </a:rPr>
              <a:t>It </a:t>
            </a:r>
            <a:r>
              <a:rPr sz="3150" spc="90" dirty="0">
                <a:solidFill>
                  <a:srgbClr val="050703"/>
                </a:solidFill>
                <a:latin typeface="Arial"/>
                <a:cs typeface="Arial"/>
              </a:rPr>
              <a:t>understands</a:t>
            </a:r>
            <a:r>
              <a:rPr sz="3150" spc="18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3150" spc="55" dirty="0">
                <a:solidFill>
                  <a:srgbClr val="050703"/>
                </a:solidFill>
                <a:latin typeface="Arial"/>
                <a:cs typeface="Arial"/>
              </a:rPr>
              <a:t>causality.</a:t>
            </a:r>
            <a:endParaRPr sz="31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419446" y="5461141"/>
            <a:ext cx="167640" cy="63754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80"/>
              </a:spcBef>
            </a:pPr>
            <a:r>
              <a:rPr sz="2325" spc="-532" baseline="-57347" dirty="0">
                <a:solidFill>
                  <a:srgbClr val="A37762"/>
                </a:solidFill>
                <a:latin typeface="Arial"/>
                <a:cs typeface="Arial"/>
              </a:rPr>
              <a:t>•</a:t>
            </a:r>
            <a:r>
              <a:rPr sz="2250" spc="-532" baseline="-29629" dirty="0">
                <a:solidFill>
                  <a:srgbClr val="A37762"/>
                </a:solidFill>
                <a:latin typeface="Arial"/>
                <a:cs typeface="Arial"/>
              </a:rPr>
              <a:t>•</a:t>
            </a:r>
            <a:r>
              <a:rPr sz="1300" spc="-355" dirty="0">
                <a:solidFill>
                  <a:srgbClr val="A37762"/>
                </a:solidFill>
                <a:latin typeface="Arial"/>
                <a:cs typeface="Arial"/>
              </a:rPr>
              <a:t>•</a:t>
            </a:r>
            <a:endParaRPr sz="1300">
              <a:latin typeface="Arial"/>
              <a:cs typeface="Arial"/>
            </a:endParaRPr>
          </a:p>
          <a:p>
            <a:pPr marL="53340">
              <a:lnSpc>
                <a:spcPct val="100000"/>
              </a:lnSpc>
              <a:spcBef>
                <a:spcPts val="655"/>
              </a:spcBef>
            </a:pPr>
            <a:r>
              <a:rPr sz="1350" spc="20" dirty="0">
                <a:solidFill>
                  <a:srgbClr val="A37762"/>
                </a:solidFill>
                <a:latin typeface="Arial"/>
                <a:cs typeface="Arial"/>
              </a:rPr>
              <a:t>•</a:t>
            </a:r>
            <a:endParaRPr sz="13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430424" y="5929940"/>
            <a:ext cx="151765" cy="2940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750" spc="-300" dirty="0">
                <a:solidFill>
                  <a:srgbClr val="A37762"/>
                </a:solidFill>
                <a:latin typeface="Arial"/>
                <a:cs typeface="Arial"/>
              </a:rPr>
              <a:t>•</a:t>
            </a:r>
            <a:r>
              <a:rPr sz="2325" spc="-450" baseline="-25089" dirty="0">
                <a:solidFill>
                  <a:srgbClr val="A37762"/>
                </a:solidFill>
                <a:latin typeface="Arial"/>
                <a:cs typeface="Arial"/>
              </a:rPr>
              <a:t>•</a:t>
            </a:r>
            <a:endParaRPr sz="2325" baseline="-25089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423276" y="6159731"/>
            <a:ext cx="1127760" cy="3549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50" spc="55" dirty="0">
                <a:solidFill>
                  <a:srgbClr val="1A1A16"/>
                </a:solidFill>
                <a:latin typeface="Arial"/>
                <a:cs typeface="Arial"/>
              </a:rPr>
              <a:t>Gravity</a:t>
            </a:r>
            <a:r>
              <a:rPr sz="2150" spc="140" dirty="0">
                <a:solidFill>
                  <a:srgbClr val="1A1A16"/>
                </a:solidFill>
                <a:latin typeface="Arial"/>
                <a:cs typeface="Arial"/>
              </a:rPr>
              <a:t> </a:t>
            </a:r>
            <a:r>
              <a:rPr sz="2150" spc="35" dirty="0">
                <a:solidFill>
                  <a:srgbClr val="A37762"/>
                </a:solidFill>
                <a:latin typeface="Arial"/>
                <a:cs typeface="Arial"/>
              </a:rPr>
              <a:t>:</a:t>
            </a:r>
            <a:endParaRPr sz="21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429578" y="6427820"/>
            <a:ext cx="151765" cy="262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550" spc="-260" dirty="0">
                <a:solidFill>
                  <a:srgbClr val="A37762"/>
                </a:solidFill>
                <a:latin typeface="Arial"/>
                <a:cs typeface="Arial"/>
              </a:rPr>
              <a:t>•</a:t>
            </a:r>
            <a:r>
              <a:rPr sz="2250" spc="-390" baseline="-29629" dirty="0">
                <a:solidFill>
                  <a:srgbClr val="A37762"/>
                </a:solidFill>
                <a:latin typeface="Arial"/>
                <a:cs typeface="Arial"/>
              </a:rPr>
              <a:t>•</a:t>
            </a:r>
            <a:endParaRPr sz="2250" baseline="-29629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302993" y="6702293"/>
            <a:ext cx="1188720" cy="393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531495" algn="l"/>
              </a:tabLst>
            </a:pPr>
            <a:r>
              <a:rPr sz="2400" b="1" spc="-405" dirty="0">
                <a:solidFill>
                  <a:srgbClr val="AC6B4B"/>
                </a:solidFill>
                <a:latin typeface="Arial"/>
                <a:cs typeface="Arial"/>
              </a:rPr>
              <a:t>'Y</a:t>
            </a:r>
            <a:r>
              <a:rPr sz="2325" spc="-607" baseline="53763" dirty="0">
                <a:solidFill>
                  <a:srgbClr val="A37762"/>
                </a:solidFill>
                <a:latin typeface="Arial"/>
                <a:cs typeface="Arial"/>
              </a:rPr>
              <a:t>•	</a:t>
            </a:r>
            <a:r>
              <a:rPr sz="1800" b="1" spc="430" dirty="0">
                <a:solidFill>
                  <a:srgbClr val="AC6B4B"/>
                </a:solidFill>
                <a:latin typeface="Times New Roman"/>
                <a:cs typeface="Times New Roman"/>
              </a:rPr>
              <a:t>t--..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449571" y="7781032"/>
            <a:ext cx="3729990" cy="4013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50" spc="75" dirty="0">
                <a:solidFill>
                  <a:srgbClr val="1A1A16"/>
                </a:solidFill>
                <a:latin typeface="Arial"/>
                <a:cs typeface="Arial"/>
              </a:rPr>
              <a:t>Concrete </a:t>
            </a:r>
            <a:r>
              <a:rPr sz="2150" spc="30" dirty="0">
                <a:solidFill>
                  <a:srgbClr val="1A1A16"/>
                </a:solidFill>
                <a:latin typeface="Arial"/>
                <a:cs typeface="Arial"/>
              </a:rPr>
              <a:t>(Hardness </a:t>
            </a:r>
            <a:r>
              <a:rPr sz="2450" spc="45" dirty="0">
                <a:solidFill>
                  <a:srgbClr val="1A1A16"/>
                </a:solidFill>
                <a:latin typeface="Arial"/>
                <a:cs typeface="Arial"/>
              </a:rPr>
              <a:t>&gt;</a:t>
            </a:r>
            <a:r>
              <a:rPr sz="2450" spc="-375" dirty="0">
                <a:solidFill>
                  <a:srgbClr val="1A1A16"/>
                </a:solidFill>
                <a:latin typeface="Arial"/>
                <a:cs typeface="Arial"/>
              </a:rPr>
              <a:t> </a:t>
            </a:r>
            <a:r>
              <a:rPr sz="2150" spc="30" dirty="0">
                <a:solidFill>
                  <a:srgbClr val="1A1A16"/>
                </a:solidFill>
                <a:latin typeface="Arial"/>
                <a:cs typeface="Arial"/>
              </a:rPr>
              <a:t>Glass)</a:t>
            </a:r>
            <a:endParaRPr sz="21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87793" y="8617145"/>
            <a:ext cx="16125190" cy="894080"/>
          </a:xfrm>
          <a:prstGeom prst="rect">
            <a:avLst/>
          </a:prstGeom>
          <a:ln w="38210">
            <a:solidFill>
              <a:srgbClr val="000000"/>
            </a:solidFill>
          </a:ln>
        </p:spPr>
        <p:txBody>
          <a:bodyPr vert="horz" wrap="square" lIns="0" tIns="243840" rIns="0" bIns="0" rtlCol="0">
            <a:spAutoFit/>
          </a:bodyPr>
          <a:lstStyle/>
          <a:p>
            <a:pPr marL="387350">
              <a:lnSpc>
                <a:spcPct val="100000"/>
              </a:lnSpc>
              <a:spcBef>
                <a:spcPts val="1920"/>
              </a:spcBef>
            </a:pPr>
            <a:r>
              <a:rPr sz="2650" b="1" spc="55" dirty="0">
                <a:solidFill>
                  <a:srgbClr val="050703"/>
                </a:solidFill>
                <a:latin typeface="Arial"/>
                <a:cs typeface="Arial"/>
              </a:rPr>
              <a:t>Takeaway:</a:t>
            </a:r>
            <a:r>
              <a:rPr sz="2650" b="1" spc="-13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65" dirty="0">
                <a:solidFill>
                  <a:srgbClr val="050703"/>
                </a:solidFill>
                <a:latin typeface="Arial"/>
                <a:cs typeface="Arial"/>
              </a:rPr>
              <a:t>Without</a:t>
            </a:r>
            <a:r>
              <a:rPr sz="2700" spc="-5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125" dirty="0">
                <a:solidFill>
                  <a:srgbClr val="050703"/>
                </a:solidFill>
                <a:latin typeface="Arial"/>
                <a:cs typeface="Arial"/>
              </a:rPr>
              <a:t>this</a:t>
            </a:r>
            <a:r>
              <a:rPr sz="2700" spc="-12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50" dirty="0">
                <a:solidFill>
                  <a:srgbClr val="1A1A16"/>
                </a:solidFill>
                <a:latin typeface="Arial"/>
                <a:cs typeface="Arial"/>
              </a:rPr>
              <a:t>"Common</a:t>
            </a:r>
            <a:r>
              <a:rPr sz="2700" spc="5" dirty="0">
                <a:solidFill>
                  <a:srgbClr val="1A1A16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050703"/>
                </a:solidFill>
                <a:latin typeface="Arial"/>
                <a:cs typeface="Arial"/>
              </a:rPr>
              <a:t>Sense,"</a:t>
            </a:r>
            <a:r>
              <a:rPr sz="2700" spc="3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050703"/>
                </a:solidFill>
                <a:latin typeface="Arial"/>
                <a:cs typeface="Arial"/>
              </a:rPr>
              <a:t>Al</a:t>
            </a:r>
            <a:r>
              <a:rPr sz="2700" spc="18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65" dirty="0">
                <a:solidFill>
                  <a:srgbClr val="050703"/>
                </a:solidFill>
                <a:latin typeface="Arial"/>
                <a:cs typeface="Arial"/>
              </a:rPr>
              <a:t>makes</a:t>
            </a:r>
            <a:r>
              <a:rPr sz="2700" spc="-11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60" dirty="0">
                <a:solidFill>
                  <a:srgbClr val="050703"/>
                </a:solidFill>
                <a:latin typeface="Arial"/>
                <a:cs typeface="Arial"/>
              </a:rPr>
              <a:t>basic</a:t>
            </a:r>
            <a:r>
              <a:rPr sz="2700" spc="2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30" dirty="0">
                <a:solidFill>
                  <a:srgbClr val="1A1A16"/>
                </a:solidFill>
                <a:latin typeface="Arial"/>
                <a:cs typeface="Arial"/>
              </a:rPr>
              <a:t>errors</a:t>
            </a:r>
            <a:r>
              <a:rPr sz="2700" spc="-10" dirty="0">
                <a:solidFill>
                  <a:srgbClr val="1A1A16"/>
                </a:solidFill>
                <a:latin typeface="Arial"/>
                <a:cs typeface="Arial"/>
              </a:rPr>
              <a:t> </a:t>
            </a:r>
            <a:r>
              <a:rPr sz="2700" spc="45" dirty="0">
                <a:solidFill>
                  <a:srgbClr val="050703"/>
                </a:solidFill>
                <a:latin typeface="Arial"/>
                <a:cs typeface="Arial"/>
              </a:rPr>
              <a:t>when</a:t>
            </a:r>
            <a:r>
              <a:rPr sz="2700" spc="-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75" dirty="0">
                <a:solidFill>
                  <a:srgbClr val="050703"/>
                </a:solidFill>
                <a:latin typeface="Arial"/>
                <a:cs typeface="Arial"/>
              </a:rPr>
              <a:t>faced</a:t>
            </a:r>
            <a:r>
              <a:rPr sz="2700" spc="-15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105" dirty="0">
                <a:solidFill>
                  <a:srgbClr val="050703"/>
                </a:solidFill>
                <a:latin typeface="Arial"/>
                <a:cs typeface="Arial"/>
              </a:rPr>
              <a:t>with</a:t>
            </a:r>
            <a:r>
              <a:rPr sz="2700" spc="-15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80" dirty="0">
                <a:solidFill>
                  <a:srgbClr val="050703"/>
                </a:solidFill>
                <a:latin typeface="Arial"/>
                <a:cs typeface="Arial"/>
              </a:rPr>
              <a:t>new</a:t>
            </a:r>
            <a:r>
              <a:rPr sz="2700" spc="-50" dirty="0">
                <a:solidFill>
                  <a:srgbClr val="050703"/>
                </a:solidFill>
                <a:latin typeface="Arial"/>
                <a:cs typeface="Arial"/>
              </a:rPr>
              <a:t> </a:t>
            </a:r>
            <a:r>
              <a:rPr sz="2700" spc="45" dirty="0">
                <a:solidFill>
                  <a:srgbClr val="050703"/>
                </a:solidFill>
                <a:latin typeface="Arial"/>
                <a:cs typeface="Arial"/>
              </a:rPr>
              <a:t>situations.</a:t>
            </a:r>
            <a:endParaRPr sz="27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6163188" y="9485312"/>
            <a:ext cx="1240790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0" dirty="0">
                <a:solidFill>
                  <a:srgbClr val="2F2F2B"/>
                </a:solidFill>
                <a:latin typeface="Arial"/>
                <a:cs typeface="Arial"/>
              </a:rPr>
              <a:t>/I;\\</a:t>
            </a:r>
            <a:r>
              <a:rPr sz="1100" spc="5" dirty="0">
                <a:solidFill>
                  <a:srgbClr val="2F2F2B"/>
                </a:solidFill>
                <a:latin typeface="Arial"/>
                <a:cs typeface="Arial"/>
              </a:rPr>
              <a:t> </a:t>
            </a:r>
            <a:r>
              <a:rPr sz="1300" spc="30" dirty="0">
                <a:solidFill>
                  <a:srgbClr val="1A1A16"/>
                </a:solidFill>
                <a:latin typeface="Arial"/>
                <a:cs typeface="Arial"/>
              </a:rPr>
              <a:t>NotebookLM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929</Words>
  <Application>Microsoft Office PowerPoint</Application>
  <PresentationFormat>Custom</PresentationFormat>
  <Paragraphs>128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Office Theme</vt:lpstr>
      <vt:lpstr>Beyond the Calculator:  Architecting the General Mind</vt:lpstr>
      <vt:lpstr>True Intelligence is Adaptability,  Not Just Knowledge</vt:lpstr>
      <vt:lpstr>• •</vt:lpstr>
      <vt:lpstr>Narrow AI: The Brilliant Specialist</vt:lpstr>
      <vt:lpstr>AGI: The Versatile Generalist</vt:lpstr>
      <vt:lpstr>e Capa 1• 1•----</vt:lpstr>
      <vt:lpstr>The ''Stochastic Parrot'' Problem</vt:lpstr>
      <vt:lpstr>The Missing Component: World Models</vt:lpstr>
      <vt:lpstr>Reasoning vs. Reading Scenario: Dropping a glass on concrete.</vt:lpstr>
      <vt:lpstr>The Embodiment Hypothesis</vt:lpstr>
      <vt:lpstr>The Oracle Counterpoint</vt:lpstr>
      <vt:lpstr>The Distinction Between Mind and Vessel</vt:lpstr>
      <vt:lpstr>The chitecture of a General Mind</vt:lpstr>
      <vt:lpstr>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Account Testor</cp:lastModifiedBy>
  <cp:revision>1</cp:revision>
  <dcterms:created xsi:type="dcterms:W3CDTF">2026-01-10T15:28:53Z</dcterms:created>
  <dcterms:modified xsi:type="dcterms:W3CDTF">2026-01-10T15:47:35Z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164c0d0-58f0-459e-a981-1ecbeefdf66e_Enabled">
    <vt:lpwstr>true</vt:lpwstr>
  </property>
  <property fmtid="{D5CDD505-2E9C-101B-9397-08002B2CF9AE}" pid="3" name="MSIP_Label_6164c0d0-58f0-459e-a981-1ecbeefdf66e_SetDate">
    <vt:lpwstr>2026-01-10T15:47:35Z</vt:lpwstr>
  </property>
  <property fmtid="{D5CDD505-2E9C-101B-9397-08002B2CF9AE}" pid="4" name="MSIP_Label_6164c0d0-58f0-459e-a981-1ecbeefdf66e_Method">
    <vt:lpwstr>Standard</vt:lpwstr>
  </property>
  <property fmtid="{D5CDD505-2E9C-101B-9397-08002B2CF9AE}" pid="5" name="MSIP_Label_6164c0d0-58f0-459e-a981-1ecbeefdf66e_Name">
    <vt:lpwstr>defa4170-0d19-0005-0003-bc88714345d2</vt:lpwstr>
  </property>
  <property fmtid="{D5CDD505-2E9C-101B-9397-08002B2CF9AE}" pid="6" name="MSIP_Label_6164c0d0-58f0-459e-a981-1ecbeefdf66e_SiteId">
    <vt:lpwstr>47524004-5a90-464c-a369-3c3a51bdad06</vt:lpwstr>
  </property>
  <property fmtid="{D5CDD505-2E9C-101B-9397-08002B2CF9AE}" pid="7" name="MSIP_Label_6164c0d0-58f0-459e-a981-1ecbeefdf66e_ActionId">
    <vt:lpwstr>be74d3f1-1d68-44e1-9d9c-4558dc92875c</vt:lpwstr>
  </property>
  <property fmtid="{D5CDD505-2E9C-101B-9397-08002B2CF9AE}" pid="8" name="MSIP_Label_6164c0d0-58f0-459e-a981-1ecbeefdf66e_ContentBits">
    <vt:lpwstr>0</vt:lpwstr>
  </property>
  <property fmtid="{D5CDD505-2E9C-101B-9397-08002B2CF9AE}" pid="9" name="MSIP_Label_6164c0d0-58f0-459e-a981-1ecbeefdf66e_Tag">
    <vt:lpwstr>10, 3, 0, 1</vt:lpwstr>
  </property>
</Properties>
</file>